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31"/>
  </p:notesMasterIdLst>
  <p:sldIdLst>
    <p:sldId id="256" r:id="rId2"/>
    <p:sldId id="275" r:id="rId3"/>
    <p:sldId id="257" r:id="rId4"/>
    <p:sldId id="276" r:id="rId5"/>
    <p:sldId id="258" r:id="rId6"/>
    <p:sldId id="277" r:id="rId7"/>
    <p:sldId id="260" r:id="rId8"/>
    <p:sldId id="278" r:id="rId9"/>
    <p:sldId id="289" r:id="rId10"/>
    <p:sldId id="262" r:id="rId11"/>
    <p:sldId id="292" r:id="rId12"/>
    <p:sldId id="279" r:id="rId13"/>
    <p:sldId id="293" r:id="rId14"/>
    <p:sldId id="280" r:id="rId15"/>
    <p:sldId id="282" r:id="rId16"/>
    <p:sldId id="283" r:id="rId17"/>
    <p:sldId id="294" r:id="rId18"/>
    <p:sldId id="290" r:id="rId19"/>
    <p:sldId id="263" r:id="rId20"/>
    <p:sldId id="281" r:id="rId21"/>
    <p:sldId id="284" r:id="rId22"/>
    <p:sldId id="265" r:id="rId23"/>
    <p:sldId id="285" r:id="rId24"/>
    <p:sldId id="286" r:id="rId25"/>
    <p:sldId id="287" r:id="rId26"/>
    <p:sldId id="269" r:id="rId27"/>
    <p:sldId id="270" r:id="rId28"/>
    <p:sldId id="271" r:id="rId29"/>
    <p:sldId id="272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4667" autoAdjust="0"/>
  </p:normalViewPr>
  <p:slideViewPr>
    <p:cSldViewPr>
      <p:cViewPr varScale="1">
        <p:scale>
          <a:sx n="75" d="100"/>
          <a:sy n="75" d="100"/>
        </p:scale>
        <p:origin x="-11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BA0821-8328-461F-977B-4932B3C79FC6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ACD584-EEE3-4247-A14A-0F75680C60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4606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ACD584-EEE3-4247-A14A-0F75680C60C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ACD584-EEE3-4247-A14A-0F75680C60C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ACD584-EEE3-4247-A14A-0F75680C60C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ACD584-EEE3-4247-A14A-0F75680C60C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ACD584-EEE3-4247-A14A-0F75680C60C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ACD584-EEE3-4247-A14A-0F75680C60C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ACD584-EEE3-4247-A14A-0F75680C60C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ACD584-EEE3-4247-A14A-0F75680C60C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ACD584-EEE3-4247-A14A-0F75680C60C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ACD584-EEE3-4247-A14A-0F75680C60CA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ACD584-EEE3-4247-A14A-0F75680C60CA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ACD584-EEE3-4247-A14A-0F75680C60C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ACD584-EEE3-4247-A14A-0F75680C60CA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ACD584-EEE3-4247-A14A-0F75680C60CA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ACD584-EEE3-4247-A14A-0F75680C60CA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ACD584-EEE3-4247-A14A-0F75680C60CA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ACD584-EEE3-4247-A14A-0F75680C60CA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ACD584-EEE3-4247-A14A-0F75680C60CA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ACD584-EEE3-4247-A14A-0F75680C60CA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ACD584-EEE3-4247-A14A-0F75680C60CA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ACD584-EEE3-4247-A14A-0F75680C60CA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ACD584-EEE3-4247-A14A-0F75680C60CA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ACD584-EEE3-4247-A14A-0F75680C60C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ACD584-EEE3-4247-A14A-0F75680C60C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ACD584-EEE3-4247-A14A-0F75680C60C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ACD584-EEE3-4247-A14A-0F75680C60C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ACD584-EEE3-4247-A14A-0F75680C60C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ACD584-EEE3-4247-A14A-0F75680C60C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ACD584-EEE3-4247-A14A-0F75680C60C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3365C-7056-4D0F-BC4D-3B6A2A3AB951}" type="datetime1">
              <a:rPr lang="en-US" smtClean="0"/>
              <a:pPr/>
              <a:t>10/18/2011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FBDF3-DE8F-4E5D-A613-3F1CDD246C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C96EE-0CB1-4828-9766-2BD545AB810B}" type="datetime1">
              <a:rPr lang="en-US" smtClean="0"/>
              <a:pPr/>
              <a:t>10/18/2011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FBDF3-DE8F-4E5D-A613-3F1CDD246C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84DCD-4EB0-4FB8-B5C8-CEE072B1AD16}" type="datetime1">
              <a:rPr lang="en-US" smtClean="0"/>
              <a:pPr/>
              <a:t>10/18/2011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FBDF3-DE8F-4E5D-A613-3F1CDD246C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7DA38-FA5D-4877-8DBF-37DD3FA151BA}" type="datetime1">
              <a:rPr lang="en-US" smtClean="0"/>
              <a:pPr/>
              <a:t>10/18/2011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FBDF3-DE8F-4E5D-A613-3F1CDD246C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40A98-2400-4EF2-99D1-416572EE960D}" type="datetime1">
              <a:rPr lang="en-US" smtClean="0"/>
              <a:pPr/>
              <a:t>10/18/2011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FBDF3-DE8F-4E5D-A613-3F1CDD246C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AA5C3-BC1A-4EDD-AED6-CECBC2B3CE60}" type="datetime1">
              <a:rPr lang="en-US" smtClean="0"/>
              <a:pPr/>
              <a:t>10/18/2011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FBDF3-DE8F-4E5D-A613-3F1CDD246C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35E9A-A6A9-4D30-BDB0-9BBD3E361587}" type="datetime1">
              <a:rPr lang="en-US" smtClean="0"/>
              <a:pPr/>
              <a:t>10/18/2011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FBDF3-DE8F-4E5D-A613-3F1CDD246C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624D7-715C-44F0-AD5C-5843159E4EE2}" type="datetime1">
              <a:rPr lang="en-US" smtClean="0"/>
              <a:pPr/>
              <a:t>10/18/2011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FBDF3-DE8F-4E5D-A613-3F1CDD246C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4F2BA-C33F-4A4B-842D-60902496417E}" type="datetime1">
              <a:rPr lang="en-US" smtClean="0"/>
              <a:pPr/>
              <a:t>10/18/2011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FBDF3-DE8F-4E5D-A613-3F1CDD246C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830D5-63D1-47FF-884D-50FF45350793}" type="datetime1">
              <a:rPr lang="en-US" smtClean="0"/>
              <a:pPr/>
              <a:t>10/18/2011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FBDF3-DE8F-4E5D-A613-3F1CDD246C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9F6C7-5970-4CA0-906E-46794312ECD1}" type="datetime1">
              <a:rPr lang="en-US" smtClean="0"/>
              <a:pPr/>
              <a:t>10/18/2011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FBDF3-DE8F-4E5D-A613-3F1CDD246C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BC6EF-7232-4D09-ADDD-7121D41BE2FF}" type="datetime1">
              <a:rPr lang="en-US" smtClean="0"/>
              <a:pPr/>
              <a:t>10/18/2011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FBDF3-DE8F-4E5D-A613-3F1CDD246CC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Smith%E2%80%93Waterman_algorithm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1676399"/>
          </a:xfrm>
        </p:spPr>
        <p:txBody>
          <a:bodyPr>
            <a:normAutofit fontScale="90000"/>
          </a:bodyPr>
          <a:lstStyle/>
          <a:p>
            <a:r>
              <a:rPr lang="en-US" sz="2800" dirty="0"/>
              <a:t>Determining Error Biases in Second-Generation DNA Sequencing </a:t>
            </a:r>
            <a:r>
              <a:rPr lang="en-US" sz="2800" dirty="0" smtClean="0"/>
              <a:t>Data</a:t>
            </a:r>
            <a:br>
              <a:rPr lang="en-US" sz="28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2200" dirty="0" smtClean="0"/>
              <a:t>Project </a:t>
            </a:r>
            <a:r>
              <a:rPr lang="en-US" sz="2200" dirty="0"/>
              <a:t>Proposal </a:t>
            </a:r>
            <a:r>
              <a:rPr lang="en-US" sz="1200" dirty="0"/>
              <a:t/>
            </a:r>
            <a:br>
              <a:rPr lang="en-US" sz="1200" dirty="0"/>
            </a:br>
            <a:endParaRPr lang="en-US" sz="1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14600"/>
            <a:ext cx="6400800" cy="4038600"/>
          </a:xfrm>
        </p:spPr>
        <p:txBody>
          <a:bodyPr>
            <a:normAutofit fontScale="92500" lnSpcReduction="10000"/>
          </a:bodyPr>
          <a:lstStyle/>
          <a:p>
            <a:r>
              <a:rPr lang="en-US" sz="1400" dirty="0"/>
              <a:t>Neza Vodopivec</a:t>
            </a:r>
          </a:p>
          <a:p>
            <a:r>
              <a:rPr lang="en-US" sz="1400" dirty="0"/>
              <a:t>Applied Math and Scientific Computation Program</a:t>
            </a:r>
          </a:p>
          <a:p>
            <a:r>
              <a:rPr lang="en-US" sz="1400" dirty="0"/>
              <a:t>nvodopiv@math.umd.edu</a:t>
            </a:r>
          </a:p>
          <a:p>
            <a:endParaRPr lang="en-US" sz="1400" dirty="0" smtClean="0"/>
          </a:p>
          <a:p>
            <a:r>
              <a:rPr lang="en-US" sz="1400" dirty="0" smtClean="0"/>
              <a:t>Advisor:</a:t>
            </a:r>
            <a:r>
              <a:rPr lang="en-US" sz="1400" dirty="0"/>
              <a:t> </a:t>
            </a:r>
          </a:p>
          <a:p>
            <a:r>
              <a:rPr lang="en-US" sz="1400" dirty="0"/>
              <a:t>Aleksey </a:t>
            </a:r>
            <a:r>
              <a:rPr lang="en-US" sz="1400" dirty="0" err="1"/>
              <a:t>Zimin</a:t>
            </a:r>
            <a:endParaRPr lang="en-US" sz="1400" dirty="0"/>
          </a:p>
          <a:p>
            <a:r>
              <a:rPr lang="en-US" sz="1400" dirty="0"/>
              <a:t>Institute for Physical Science &amp; Technology</a:t>
            </a:r>
          </a:p>
          <a:p>
            <a:r>
              <a:rPr lang="en-US" sz="1400" dirty="0" smtClean="0"/>
              <a:t>alekseyz@ipst.umd.edu</a:t>
            </a:r>
          </a:p>
          <a:p>
            <a:pPr algn="l"/>
            <a:endParaRPr lang="en-US" sz="1400" dirty="0" smtClean="0"/>
          </a:p>
          <a:p>
            <a:pPr algn="l"/>
            <a:endParaRPr lang="en-US" sz="2000" dirty="0" smtClean="0"/>
          </a:p>
          <a:p>
            <a:pPr algn="l"/>
            <a:r>
              <a:rPr lang="en-US" sz="1600" dirty="0"/>
              <a:t>Abstract:</a:t>
            </a:r>
            <a:br>
              <a:rPr lang="en-US" sz="1600" dirty="0"/>
            </a:br>
            <a:r>
              <a:rPr lang="en-US" sz="1600" dirty="0"/>
              <a:t>I will study base substitution error biases in </a:t>
            </a:r>
            <a:r>
              <a:rPr lang="en-US" sz="1600" dirty="0" err="1"/>
              <a:t>Illunima</a:t>
            </a:r>
            <a:r>
              <a:rPr lang="en-US" sz="1600" dirty="0"/>
              <a:t> data.  Specifically, I will compute how often each of the 12 substitutions occurs and determine which type of error is dominant for each quality score .  I will also examine how the frequency of substitution errors  changes over intervals of the genome with different  GC content.  I will then determine the most common errors that occur in data covering  regions for a given GC content.</a:t>
            </a:r>
          </a:p>
          <a:p>
            <a:pPr algn="l"/>
            <a:endParaRPr lang="en-US" sz="1600" dirty="0" smtClean="0"/>
          </a:p>
          <a:p>
            <a:pPr algn="l"/>
            <a:endParaRPr lang="en-US" sz="1600" dirty="0"/>
          </a:p>
          <a:p>
            <a:pPr algn="l"/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FBDF3-DE8F-4E5D-A613-3F1CDD246CC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sz="3100" dirty="0" smtClean="0"/>
              <a:t>Part 1a:  </a:t>
            </a:r>
            <a:r>
              <a:rPr lang="en-US" sz="3100" dirty="0" smtClean="0"/>
              <a:t>Global Alignment of </a:t>
            </a:r>
            <a:r>
              <a:rPr lang="en-US" sz="3100" dirty="0" smtClean="0"/>
              <a:t>the Reads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smtClean="0"/>
              <a:t>I will determine the preliminary alignment positions of reads on the finished </a:t>
            </a:r>
            <a:r>
              <a:rPr lang="en-US" sz="1800" dirty="0"/>
              <a:t>sequence using </a:t>
            </a:r>
            <a:r>
              <a:rPr lang="en-US" sz="1800" dirty="0" smtClean="0"/>
              <a:t>Nucmer (</a:t>
            </a:r>
            <a:r>
              <a:rPr lang="en-US" sz="1800" dirty="0" err="1" smtClean="0"/>
              <a:t>Delcher</a:t>
            </a:r>
            <a:r>
              <a:rPr lang="en-US" sz="1800" dirty="0" smtClean="0"/>
              <a:t> </a:t>
            </a:r>
            <a:r>
              <a:rPr lang="en-US" sz="1800" i="1" dirty="0" smtClean="0"/>
              <a:t>et al</a:t>
            </a:r>
            <a:r>
              <a:rPr lang="en-US" sz="1800" dirty="0" smtClean="0"/>
              <a:t>., 2002).  </a:t>
            </a: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	</a:t>
            </a:r>
            <a:r>
              <a:rPr lang="en-US" sz="1800" dirty="0" smtClean="0"/>
              <a:t>	    p’  </a:t>
            </a:r>
            <a:r>
              <a:rPr lang="en-US" sz="1800" dirty="0" smtClean="0"/>
              <a:t>    </a:t>
            </a:r>
            <a:r>
              <a:rPr lang="en-US" sz="1800" i="1" dirty="0" smtClean="0"/>
              <a:t>p</a:t>
            </a:r>
            <a:r>
              <a:rPr lang="en-US" sz="1800" dirty="0" smtClean="0"/>
              <a:t>                 read            </a:t>
            </a:r>
            <a:r>
              <a:rPr lang="en-US" sz="1800" i="1" dirty="0" smtClean="0"/>
              <a:t>q</a:t>
            </a:r>
            <a:r>
              <a:rPr lang="en-US" sz="1800" dirty="0" smtClean="0"/>
              <a:t> </a:t>
            </a:r>
            <a:r>
              <a:rPr lang="en-US" sz="1800" dirty="0" smtClean="0"/>
              <a:t>     </a:t>
            </a:r>
            <a:r>
              <a:rPr lang="en-US" sz="1800" dirty="0" err="1" smtClean="0"/>
              <a:t>q</a:t>
            </a:r>
            <a:r>
              <a:rPr lang="en-US" sz="1800" dirty="0" smtClean="0"/>
              <a:t>’</a:t>
            </a:r>
            <a:endParaRPr lang="en-US" sz="1800" dirty="0"/>
          </a:p>
          <a:p>
            <a:pPr marL="0" lvl="0" indent="0">
              <a:buNone/>
            </a:pPr>
            <a:r>
              <a:rPr lang="en-US" sz="1800" dirty="0" smtClean="0"/>
              <a:t>		</a:t>
            </a:r>
            <a:endParaRPr lang="en-US" sz="1800" dirty="0" smtClean="0"/>
          </a:p>
          <a:p>
            <a:pPr marL="0" lvl="0" indent="0">
              <a:buNone/>
            </a:pPr>
            <a:r>
              <a:rPr lang="en-US" sz="1800" dirty="0" smtClean="0"/>
              <a:t>	                     </a:t>
            </a:r>
            <a:r>
              <a:rPr lang="en-US" sz="1800" dirty="0" smtClean="0"/>
              <a:t> </a:t>
            </a:r>
            <a:r>
              <a:rPr lang="en-US" sz="1800" i="1" dirty="0" smtClean="0"/>
              <a:t> </a:t>
            </a:r>
            <a:r>
              <a:rPr lang="en-US" sz="1800" i="1" dirty="0" smtClean="0"/>
              <a:t>  </a:t>
            </a:r>
            <a:r>
              <a:rPr lang="en-US" sz="1800" i="1" dirty="0" smtClean="0"/>
              <a:t>    </a:t>
            </a:r>
            <a:r>
              <a:rPr lang="en-US" sz="1800" i="1" dirty="0" smtClean="0"/>
              <a:t>r       </a:t>
            </a:r>
            <a:r>
              <a:rPr lang="en-US" sz="1800" i="1" dirty="0" smtClean="0"/>
              <a:t>                                 </a:t>
            </a:r>
            <a:r>
              <a:rPr lang="en-US" sz="1800" i="1" dirty="0" smtClean="0"/>
              <a:t>s    </a:t>
            </a:r>
          </a:p>
          <a:p>
            <a:pPr marL="0" lvl="0" indent="0">
              <a:buNone/>
            </a:pPr>
            <a:r>
              <a:rPr lang="en-US" sz="1800" dirty="0" smtClean="0"/>
              <a:t>                                             </a:t>
            </a:r>
            <a:r>
              <a:rPr lang="en-US" sz="1800" dirty="0" smtClean="0"/>
              <a:t>	   </a:t>
            </a:r>
            <a:r>
              <a:rPr lang="en-US" sz="1800" dirty="0" smtClean="0"/>
              <a:t>finished </a:t>
            </a:r>
            <a:r>
              <a:rPr lang="en-US" sz="1800" dirty="0" smtClean="0"/>
              <a:t>sequence</a:t>
            </a:r>
            <a:endParaRPr lang="en-US" sz="1800" dirty="0"/>
          </a:p>
          <a:p>
            <a:pPr>
              <a:buNone/>
            </a:pPr>
            <a:r>
              <a:rPr lang="en-US" sz="1800" dirty="0" smtClean="0"/>
              <a:t>	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	Nucmer </a:t>
            </a:r>
            <a:r>
              <a:rPr lang="en-US" sz="1800" dirty="0" smtClean="0"/>
              <a:t>outputs coordinates (</a:t>
            </a:r>
            <a:r>
              <a:rPr lang="en-US" sz="1800" i="1" dirty="0" err="1" smtClean="0"/>
              <a:t>p,q</a:t>
            </a:r>
            <a:r>
              <a:rPr lang="en-US" sz="1800" dirty="0" smtClean="0"/>
              <a:t>) on the read and (</a:t>
            </a:r>
            <a:r>
              <a:rPr lang="en-US" sz="1800" i="1" dirty="0" err="1" smtClean="0"/>
              <a:t>r,s</a:t>
            </a:r>
            <a:r>
              <a:rPr lang="en-US" sz="1800" dirty="0" smtClean="0"/>
              <a:t>) on the finished sequence where a read aligns. </a:t>
            </a:r>
            <a:r>
              <a:rPr lang="en-US" sz="1800" dirty="0" smtClean="0"/>
              <a:t>It</a:t>
            </a:r>
            <a:r>
              <a:rPr lang="en-US" sz="1800" dirty="0" smtClean="0"/>
              <a:t>  </a:t>
            </a:r>
            <a:r>
              <a:rPr lang="en-US" sz="1800" dirty="0" smtClean="0"/>
              <a:t>provides the general </a:t>
            </a:r>
            <a:r>
              <a:rPr lang="en-US" sz="1800" dirty="0" smtClean="0"/>
              <a:t>(global) </a:t>
            </a:r>
            <a:r>
              <a:rPr lang="en-US" sz="1800" dirty="0" smtClean="0"/>
              <a:t>location </a:t>
            </a:r>
            <a:r>
              <a:rPr lang="en-US" sz="1800" dirty="0" smtClean="0"/>
              <a:t>where the read </a:t>
            </a:r>
            <a:r>
              <a:rPr lang="en-US" sz="1800" dirty="0" smtClean="0"/>
              <a:t>maps</a:t>
            </a:r>
            <a:r>
              <a:rPr lang="en-US" sz="1800" dirty="0" smtClean="0"/>
              <a:t>.  HOWEVER…</a:t>
            </a: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r>
              <a:rPr lang="en-US" sz="1800" dirty="0" smtClean="0"/>
              <a:t>[p. q] and [r, s] may not be </a:t>
            </a:r>
            <a:r>
              <a:rPr lang="en-US" sz="1800" dirty="0" smtClean="0"/>
              <a:t>the largest possible </a:t>
            </a:r>
            <a:r>
              <a:rPr lang="en-US" sz="1800" dirty="0" smtClean="0"/>
              <a:t>intervals </a:t>
            </a:r>
            <a:r>
              <a:rPr lang="en-US" sz="1800" dirty="0" smtClean="0"/>
              <a:t>where the sequences </a:t>
            </a:r>
            <a:r>
              <a:rPr lang="en-US" sz="1800" dirty="0" smtClean="0"/>
              <a:t>align. </a:t>
            </a:r>
            <a:r>
              <a:rPr lang="en-US" sz="1800" dirty="0" smtClean="0"/>
              <a:t>Such intervals could stretch as long as |</a:t>
            </a:r>
            <a:r>
              <a:rPr lang="en-US" sz="1800" i="1" dirty="0" smtClean="0"/>
              <a:t>q</a:t>
            </a:r>
            <a:r>
              <a:rPr lang="en-US" sz="1800" i="1" dirty="0" smtClean="0"/>
              <a:t>’</a:t>
            </a:r>
            <a:r>
              <a:rPr lang="en-US" sz="1800" dirty="0" smtClean="0"/>
              <a:t>-</a:t>
            </a:r>
            <a:r>
              <a:rPr lang="en-US" sz="1800" i="1" dirty="0" smtClean="0"/>
              <a:t>p’</a:t>
            </a:r>
            <a:r>
              <a:rPr lang="en-US" sz="1800" dirty="0" smtClean="0"/>
              <a:t>|, </a:t>
            </a:r>
            <a:r>
              <a:rPr lang="en-US" sz="1800" dirty="0" smtClean="0"/>
              <a:t>the length of the read. </a:t>
            </a: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r>
              <a:rPr lang="en-US" sz="1800" dirty="0" smtClean="0"/>
              <a:t>Nucmer doesn’t provide any information about possible insertions and deletions of bases in the alignment.</a:t>
            </a:r>
            <a:endParaRPr lang="en-US" sz="1800" dirty="0" smtClean="0"/>
          </a:p>
          <a:p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   </a:t>
            </a: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	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FBDF3-DE8F-4E5D-A613-3F1CDD246CCD}" type="slidenum">
              <a:rPr lang="en-US" smtClean="0"/>
              <a:pPr/>
              <a:t>10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1219200" y="2743200"/>
            <a:ext cx="5791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628900" y="2362200"/>
            <a:ext cx="2971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048000" y="2362200"/>
            <a:ext cx="0" cy="38100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257800" y="2362200"/>
            <a:ext cx="0" cy="38100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628900" y="2362200"/>
            <a:ext cx="0" cy="38100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00700" y="2381250"/>
            <a:ext cx="0" cy="38100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Part </a:t>
            </a:r>
            <a:r>
              <a:rPr lang="en-US" sz="2800" dirty="0" smtClean="0"/>
              <a:t>1b</a:t>
            </a:r>
            <a:r>
              <a:rPr lang="en-US" sz="2800" dirty="0" smtClean="0"/>
              <a:t>:  </a:t>
            </a:r>
            <a:r>
              <a:rPr lang="en-US" sz="2800" dirty="0" smtClean="0"/>
              <a:t>Local Alignment of the Reads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4906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 smtClean="0"/>
              <a:t>	</a:t>
            </a:r>
            <a:r>
              <a:rPr lang="en-US" sz="2000" dirty="0" smtClean="0"/>
              <a:t>Let’s say I have the following global alignment [p’, q’] for a read (Sequence 1) onto a string of finished sequence (Sequence 2):</a:t>
            </a:r>
            <a:endParaRPr lang="en-US" sz="2000" dirty="0" smtClean="0"/>
          </a:p>
          <a:p>
            <a:pPr algn="ctr">
              <a:buNone/>
            </a:pPr>
            <a:endParaRPr lang="en-US" sz="1900" dirty="0" smtClean="0"/>
          </a:p>
          <a:p>
            <a:pPr algn="ctr">
              <a:buNone/>
            </a:pPr>
            <a:r>
              <a:rPr lang="en-US" sz="1900" dirty="0" smtClean="0"/>
              <a:t>Sequence 1: Read Sequence </a:t>
            </a:r>
            <a:endParaRPr lang="en-US" sz="3100" i="1" dirty="0" smtClean="0"/>
          </a:p>
          <a:p>
            <a:pPr algn="ctr">
              <a:buNone/>
            </a:pPr>
            <a:r>
              <a:rPr lang="en-US" sz="2800" dirty="0" smtClean="0"/>
              <a:t>ACACACTA</a:t>
            </a:r>
            <a:endParaRPr lang="en-US" sz="2800" dirty="0" smtClean="0"/>
          </a:p>
          <a:p>
            <a:pPr algn="ctr">
              <a:buNone/>
            </a:pPr>
            <a:r>
              <a:rPr lang="en-US" sz="2800" dirty="0" smtClean="0"/>
              <a:t> …AGCACACA… </a:t>
            </a:r>
          </a:p>
          <a:p>
            <a:pPr algn="ctr">
              <a:buNone/>
            </a:pPr>
            <a:r>
              <a:rPr lang="en-US" sz="2000" dirty="0" smtClean="0"/>
              <a:t>Sequence 2: Finished Sequence </a:t>
            </a:r>
            <a:endParaRPr lang="en-US" sz="2000" i="1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I use the </a:t>
            </a:r>
            <a:r>
              <a:rPr lang="en-US" sz="2200" i="1" dirty="0" smtClean="0"/>
              <a:t>Smith-Waterman</a:t>
            </a:r>
            <a:r>
              <a:rPr lang="en-US" sz="2000" dirty="0" smtClean="0"/>
              <a:t> algorithm to determine the best local alignment.   (</a:t>
            </a:r>
            <a:r>
              <a:rPr lang="en-US" sz="2000" dirty="0" smtClean="0">
                <a:hlinkClick r:id="rId3"/>
              </a:rPr>
              <a:t>http://en.wikipedia.org/wiki/Smith%E2%80%93Waterman_algorithm</a:t>
            </a:r>
            <a:r>
              <a:rPr lang="en-US" sz="2000" dirty="0" smtClean="0"/>
              <a:t>).</a:t>
            </a:r>
          </a:p>
          <a:p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Note: In practice, I would take my Sequence 2 to be 3 bases longer on each side to accommodate any insertion errors.   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FBDF3-DE8F-4E5D-A613-3F1CDD246CC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sz="3100" dirty="0" smtClean="0"/>
              <a:t>Smith-Waterman alignment</a:t>
            </a:r>
            <a:br>
              <a:rPr lang="en-US" sz="3100" dirty="0" smtClean="0"/>
            </a:br>
            <a:r>
              <a:rPr lang="en-US" sz="3100" dirty="0" smtClean="0"/>
              <a:t>(from Wikipedia)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FBDF3-DE8F-4E5D-A613-3F1CDD246CCD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0"/>
            <a:ext cx="8262168" cy="399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33605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Smith-Waterman Alignment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000" dirty="0" smtClean="0"/>
              <a:t>	I build a matrix that represents all possible alignment choices.  At every base, the following are possible:</a:t>
            </a:r>
          </a:p>
          <a:p>
            <a:r>
              <a:rPr lang="en-US" sz="2000" dirty="0" smtClean="0"/>
              <a:t>The read and the finished sequence have matching letters;</a:t>
            </a:r>
          </a:p>
          <a:p>
            <a:r>
              <a:rPr lang="en-US" sz="2000" dirty="0" smtClean="0"/>
              <a:t>T</a:t>
            </a:r>
            <a:r>
              <a:rPr lang="en-US" sz="2000" dirty="0" smtClean="0"/>
              <a:t>here was insertion or deletion of a letter;</a:t>
            </a:r>
          </a:p>
          <a:p>
            <a:r>
              <a:rPr lang="en-US" sz="2000" dirty="0" smtClean="0"/>
              <a:t>T</a:t>
            </a:r>
            <a:r>
              <a:rPr lang="en-US" sz="2000" dirty="0" smtClean="0"/>
              <a:t>here was a substitution of one letter for another;</a:t>
            </a:r>
          </a:p>
          <a:p>
            <a:r>
              <a:rPr lang="en-US" sz="2000" dirty="0" smtClean="0"/>
              <a:t>The read no longer aligns to the finished sequence from that base forward . (A non-matching base is followed by two contiguous non-matching bases.)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I</a:t>
            </a:r>
            <a:r>
              <a:rPr lang="en-US" sz="2000" dirty="0" smtClean="0"/>
              <a:t> give each option a weight: reward or penalty points.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My weights: </a:t>
            </a:r>
          </a:p>
          <a:p>
            <a:pPr>
              <a:buNone/>
            </a:pPr>
            <a:r>
              <a:rPr lang="en-US" sz="2000" dirty="0" smtClean="0"/>
              <a:t>w (match)= +2, </a:t>
            </a:r>
          </a:p>
          <a:p>
            <a:pPr>
              <a:buNone/>
            </a:pPr>
            <a:r>
              <a:rPr lang="en-US" sz="2000" dirty="0" smtClean="0"/>
              <a:t>w (insertion) =w(deletion)= - 2,</a:t>
            </a:r>
          </a:p>
          <a:p>
            <a:pPr>
              <a:buNone/>
            </a:pPr>
            <a:r>
              <a:rPr lang="en-US" sz="2000" dirty="0" smtClean="0"/>
              <a:t>W(mismatch) = - 1 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FBDF3-DE8F-4E5D-A613-3F1CDD246CC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04800" y="457200"/>
            <a:ext cx="9144000" cy="685800"/>
          </a:xfrm>
        </p:spPr>
        <p:txBody>
          <a:bodyPr>
            <a:normAutofit fontScale="90000"/>
          </a:bodyPr>
          <a:lstStyle/>
          <a:p>
            <a:r>
              <a:rPr lang="en-US" sz="3100" dirty="0" smtClean="0"/>
              <a:t>Smith-Waterman </a:t>
            </a:r>
            <a:r>
              <a:rPr lang="en-US" sz="3100" dirty="0" smtClean="0"/>
              <a:t>alignment: finding possible </a:t>
            </a:r>
            <a:r>
              <a:rPr lang="en-US" sz="3100" dirty="0" smtClean="0"/>
              <a:t>paths</a:t>
            </a:r>
            <a:br>
              <a:rPr lang="en-US" sz="3100" dirty="0" smtClean="0"/>
            </a:br>
            <a:r>
              <a:rPr lang="en-US" sz="1800" dirty="0" smtClean="0"/>
              <a:t>Sequence 1 (horizontal) = read  sequence  &amp;  Sequence 2 (vertical) = finished sequence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FBDF3-DE8F-4E5D-A613-3F1CDD246CCD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143000"/>
            <a:ext cx="6425152" cy="5219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8" name="Straight Arrow Connector 17"/>
          <p:cNvCxnSpPr/>
          <p:nvPr/>
        </p:nvCxnSpPr>
        <p:spPr>
          <a:xfrm flipH="1">
            <a:off x="5715000" y="5829300"/>
            <a:ext cx="533400" cy="0"/>
          </a:xfrm>
          <a:prstGeom prst="straightConnector1">
            <a:avLst/>
          </a:prstGeom>
          <a:ln w="50800">
            <a:solidFill>
              <a:srgbClr val="7030A0">
                <a:alpha val="5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6248400" y="6172200"/>
            <a:ext cx="533400" cy="0"/>
          </a:xfrm>
          <a:prstGeom prst="straightConnector1">
            <a:avLst/>
          </a:prstGeom>
          <a:ln w="50800">
            <a:solidFill>
              <a:srgbClr val="7030A0">
                <a:alpha val="5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 flipV="1">
            <a:off x="5715000" y="5829300"/>
            <a:ext cx="533400" cy="342900"/>
          </a:xfrm>
          <a:prstGeom prst="straightConnector1">
            <a:avLst/>
          </a:prstGeom>
          <a:ln w="50800">
            <a:solidFill>
              <a:srgbClr val="7030A0">
                <a:alpha val="5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 flipV="1">
            <a:off x="6248400" y="5810250"/>
            <a:ext cx="533400" cy="342900"/>
          </a:xfrm>
          <a:prstGeom prst="straightConnector1">
            <a:avLst/>
          </a:prstGeom>
          <a:ln w="50800">
            <a:solidFill>
              <a:srgbClr val="7030A0">
                <a:alpha val="5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 flipV="1">
            <a:off x="5181600" y="5467350"/>
            <a:ext cx="533400" cy="342900"/>
          </a:xfrm>
          <a:prstGeom prst="straightConnector1">
            <a:avLst/>
          </a:prstGeom>
          <a:ln w="50800">
            <a:solidFill>
              <a:srgbClr val="7030A0">
                <a:alpha val="5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 flipV="1">
            <a:off x="4648200" y="5124450"/>
            <a:ext cx="533400" cy="342900"/>
          </a:xfrm>
          <a:prstGeom prst="straightConnector1">
            <a:avLst/>
          </a:prstGeom>
          <a:ln w="50800">
            <a:solidFill>
              <a:srgbClr val="7030A0">
                <a:alpha val="5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 flipV="1">
            <a:off x="4229100" y="4791075"/>
            <a:ext cx="533400" cy="342900"/>
          </a:xfrm>
          <a:prstGeom prst="straightConnector1">
            <a:avLst/>
          </a:prstGeom>
          <a:ln w="50800">
            <a:solidFill>
              <a:srgbClr val="7030A0">
                <a:alpha val="5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 flipV="1">
            <a:off x="3810000" y="4410075"/>
            <a:ext cx="533400" cy="342900"/>
          </a:xfrm>
          <a:prstGeom prst="straightConnector1">
            <a:avLst/>
          </a:prstGeom>
          <a:ln w="50800">
            <a:solidFill>
              <a:srgbClr val="7030A0">
                <a:alpha val="5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 flipV="1">
            <a:off x="3276600" y="4067175"/>
            <a:ext cx="533400" cy="342900"/>
          </a:xfrm>
          <a:prstGeom prst="straightConnector1">
            <a:avLst/>
          </a:prstGeom>
          <a:ln w="50800">
            <a:solidFill>
              <a:srgbClr val="7030A0">
                <a:alpha val="5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3810000" y="4067175"/>
            <a:ext cx="0" cy="342900"/>
          </a:xfrm>
          <a:prstGeom prst="straightConnector1">
            <a:avLst/>
          </a:prstGeom>
          <a:ln w="50800">
            <a:solidFill>
              <a:srgbClr val="7030A0">
                <a:alpha val="5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 flipV="1">
            <a:off x="3333750" y="3724275"/>
            <a:ext cx="533400" cy="342900"/>
          </a:xfrm>
          <a:prstGeom prst="straightConnector1">
            <a:avLst/>
          </a:prstGeom>
          <a:ln w="50800">
            <a:solidFill>
              <a:srgbClr val="7030A0">
                <a:alpha val="5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 flipV="1">
            <a:off x="2895600" y="3390900"/>
            <a:ext cx="533400" cy="342900"/>
          </a:xfrm>
          <a:prstGeom prst="straightConnector1">
            <a:avLst/>
          </a:prstGeom>
          <a:ln w="50800">
            <a:solidFill>
              <a:srgbClr val="7030A0">
                <a:alpha val="5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3429000" y="3762375"/>
            <a:ext cx="0" cy="476250"/>
          </a:xfrm>
          <a:prstGeom prst="straightConnector1">
            <a:avLst/>
          </a:prstGeom>
          <a:ln w="50800">
            <a:solidFill>
              <a:srgbClr val="7030A0">
                <a:alpha val="5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82959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96962"/>
          </a:xfrm>
        </p:spPr>
        <p:txBody>
          <a:bodyPr>
            <a:normAutofit fontScale="90000"/>
          </a:bodyPr>
          <a:lstStyle/>
          <a:p>
            <a:r>
              <a:rPr lang="en-US" sz="3100" dirty="0" smtClean="0"/>
              <a:t>Smith-Waterman alignment: determining the best </a:t>
            </a:r>
            <a:r>
              <a:rPr lang="en-US" sz="3100" dirty="0" smtClean="0"/>
              <a:t>path</a:t>
            </a:r>
            <a:br>
              <a:rPr lang="en-US" sz="3100" dirty="0" smtClean="0"/>
            </a:br>
            <a:r>
              <a:rPr lang="en-US" sz="2200" dirty="0" smtClean="0"/>
              <a:t> </a:t>
            </a:r>
            <a:r>
              <a:rPr lang="en-US" sz="2000" dirty="0" smtClean="0"/>
              <a:t>Sequence 1 (horizontal) = read  sequence  &amp;  Sequence 2 (vertical) = finished sequence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FBDF3-DE8F-4E5D-A613-3F1CDD246CCD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71600" y="838200"/>
            <a:ext cx="6781800" cy="5509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8" name="Straight Arrow Connector 17"/>
          <p:cNvCxnSpPr/>
          <p:nvPr/>
        </p:nvCxnSpPr>
        <p:spPr>
          <a:xfrm flipH="1">
            <a:off x="5715000" y="5829300"/>
            <a:ext cx="533400" cy="0"/>
          </a:xfrm>
          <a:prstGeom prst="straightConnector1">
            <a:avLst/>
          </a:prstGeom>
          <a:ln w="50800">
            <a:solidFill>
              <a:srgbClr val="FF0000">
                <a:alpha val="5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6248400" y="6172200"/>
            <a:ext cx="533400" cy="0"/>
          </a:xfrm>
          <a:prstGeom prst="straightConnector1">
            <a:avLst/>
          </a:prstGeom>
          <a:ln w="50800">
            <a:solidFill>
              <a:srgbClr val="7030A0">
                <a:alpha val="5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 flipV="1">
            <a:off x="5715000" y="5829300"/>
            <a:ext cx="533400" cy="342900"/>
          </a:xfrm>
          <a:prstGeom prst="straightConnector1">
            <a:avLst/>
          </a:prstGeom>
          <a:ln w="50800">
            <a:solidFill>
              <a:srgbClr val="7030A0">
                <a:alpha val="5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 flipV="1">
            <a:off x="6172200" y="5791200"/>
            <a:ext cx="533400" cy="342900"/>
          </a:xfrm>
          <a:prstGeom prst="straightConnector1">
            <a:avLst/>
          </a:prstGeom>
          <a:ln w="50800">
            <a:solidFill>
              <a:srgbClr val="FF0000">
                <a:alpha val="5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 flipV="1">
            <a:off x="5181600" y="5467350"/>
            <a:ext cx="533400" cy="342900"/>
          </a:xfrm>
          <a:prstGeom prst="straightConnector1">
            <a:avLst/>
          </a:prstGeom>
          <a:ln w="50800">
            <a:solidFill>
              <a:srgbClr val="FF0000">
                <a:alpha val="5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 flipV="1">
            <a:off x="4648200" y="5124450"/>
            <a:ext cx="533400" cy="342900"/>
          </a:xfrm>
          <a:prstGeom prst="straightConnector1">
            <a:avLst/>
          </a:prstGeom>
          <a:ln w="50800">
            <a:solidFill>
              <a:srgbClr val="FF0000">
                <a:alpha val="5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 flipV="1">
            <a:off x="4229100" y="4791075"/>
            <a:ext cx="533400" cy="342900"/>
          </a:xfrm>
          <a:prstGeom prst="straightConnector1">
            <a:avLst/>
          </a:prstGeom>
          <a:ln w="50800">
            <a:solidFill>
              <a:srgbClr val="FF0000">
                <a:alpha val="5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 flipV="1">
            <a:off x="3810000" y="4410075"/>
            <a:ext cx="533400" cy="342900"/>
          </a:xfrm>
          <a:prstGeom prst="straightConnector1">
            <a:avLst/>
          </a:prstGeom>
          <a:ln w="50800">
            <a:solidFill>
              <a:srgbClr val="FF0000">
                <a:alpha val="5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 flipV="1">
            <a:off x="3276600" y="4067175"/>
            <a:ext cx="533400" cy="342900"/>
          </a:xfrm>
          <a:prstGeom prst="straightConnector1">
            <a:avLst/>
          </a:prstGeom>
          <a:ln w="50800">
            <a:solidFill>
              <a:srgbClr val="FF0000">
                <a:alpha val="5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3810000" y="4067175"/>
            <a:ext cx="0" cy="342900"/>
          </a:xfrm>
          <a:prstGeom prst="straightConnector1">
            <a:avLst/>
          </a:prstGeom>
          <a:ln w="50800">
            <a:solidFill>
              <a:srgbClr val="7030A0">
                <a:alpha val="5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 flipV="1">
            <a:off x="3333750" y="3724275"/>
            <a:ext cx="533400" cy="342900"/>
          </a:xfrm>
          <a:prstGeom prst="straightConnector1">
            <a:avLst/>
          </a:prstGeom>
          <a:ln w="50800">
            <a:solidFill>
              <a:srgbClr val="7030A0">
                <a:alpha val="5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 flipV="1">
            <a:off x="2895600" y="3390900"/>
            <a:ext cx="533400" cy="342900"/>
          </a:xfrm>
          <a:prstGeom prst="straightConnector1">
            <a:avLst/>
          </a:prstGeom>
          <a:ln w="50800">
            <a:solidFill>
              <a:srgbClr val="FF0000">
                <a:alpha val="5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3429000" y="3762375"/>
            <a:ext cx="0" cy="476250"/>
          </a:xfrm>
          <a:prstGeom prst="straightConnector1">
            <a:avLst/>
          </a:prstGeom>
          <a:ln w="50800">
            <a:solidFill>
              <a:srgbClr val="FF0000">
                <a:alpha val="5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9144000" y="464820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75500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Smith-Waterman alignment: interpreting the results</a:t>
            </a:r>
            <a:br>
              <a:rPr lang="en-US" sz="2800" dirty="0" smtClean="0"/>
            </a:b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000" dirty="0" smtClean="0"/>
              <a:t>Diagonal Jump:   the bases align (although they need not match).</a:t>
            </a:r>
          </a:p>
          <a:p>
            <a:pPr>
              <a:buNone/>
            </a:pPr>
            <a:r>
              <a:rPr lang="en-US" sz="2000" dirty="0" smtClean="0"/>
              <a:t>Top-Down </a:t>
            </a:r>
            <a:r>
              <a:rPr lang="en-US" sz="2000" dirty="0" smtClean="0"/>
              <a:t>Jump:   there is s a deletion.</a:t>
            </a:r>
          </a:p>
          <a:p>
            <a:pPr>
              <a:buNone/>
            </a:pPr>
            <a:r>
              <a:rPr lang="en-US" sz="2000" dirty="0" smtClean="0"/>
              <a:t>Left-Right </a:t>
            </a:r>
            <a:r>
              <a:rPr lang="en-US" sz="2000" dirty="0" smtClean="0"/>
              <a:t>Jump:  there is an insertion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000" dirty="0" smtClean="0"/>
              <a:t>	The alignment interval stops when I get to a zero or directly preceding 3+ contiguous non-matching bases.</a:t>
            </a: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In the example, we were given:</a:t>
            </a:r>
          </a:p>
          <a:p>
            <a:pPr>
              <a:buNone/>
            </a:pPr>
            <a:r>
              <a:rPr lang="en-US" sz="2000" dirty="0" smtClean="0"/>
              <a:t>Sequence </a:t>
            </a:r>
            <a:r>
              <a:rPr lang="en-US" sz="2000" dirty="0" smtClean="0"/>
              <a:t>1 (read) </a:t>
            </a:r>
            <a:r>
              <a:rPr lang="en-US" sz="2000" dirty="0" smtClean="0"/>
              <a:t>= ACACACTA</a:t>
            </a:r>
          </a:p>
          <a:p>
            <a:pPr>
              <a:buNone/>
            </a:pPr>
            <a:r>
              <a:rPr lang="en-US" sz="2000" dirty="0" smtClean="0"/>
              <a:t>Sequence 2 </a:t>
            </a:r>
            <a:r>
              <a:rPr lang="en-US" sz="2000" dirty="0" smtClean="0"/>
              <a:t>(finished sequence) = </a:t>
            </a:r>
            <a:r>
              <a:rPr lang="en-US" sz="2000" dirty="0" smtClean="0"/>
              <a:t>AGCACACA</a:t>
            </a:r>
            <a:r>
              <a:rPr lang="en-US" sz="2000" dirty="0" smtClean="0"/>
              <a:t>.</a:t>
            </a:r>
            <a:endParaRPr lang="en-US" sz="2000" dirty="0" smtClean="0"/>
          </a:p>
          <a:p>
            <a:pPr>
              <a:buNone/>
            </a:pPr>
            <a:endParaRPr lang="pt-BR" sz="2000" dirty="0" smtClean="0"/>
          </a:p>
          <a:p>
            <a:pPr>
              <a:buNone/>
            </a:pPr>
            <a:r>
              <a:rPr lang="pt-BR" sz="2000" dirty="0" smtClean="0"/>
              <a:t>The matrix gives the following alignment:</a:t>
            </a:r>
          </a:p>
          <a:p>
            <a:pPr>
              <a:buNone/>
            </a:pPr>
            <a:r>
              <a:rPr lang="pt-BR" sz="2000" dirty="0" smtClean="0"/>
              <a:t>Sequence </a:t>
            </a:r>
            <a:r>
              <a:rPr lang="pt-BR" sz="2000" dirty="0" smtClean="0"/>
              <a:t>1 (read)  </a:t>
            </a:r>
            <a:r>
              <a:rPr lang="pt-BR" sz="2000" dirty="0" smtClean="0"/>
              <a:t>= A</a:t>
            </a:r>
            <a:r>
              <a:rPr lang="pt-BR" sz="2400" b="1" dirty="0" smtClean="0"/>
              <a:t>-</a:t>
            </a:r>
            <a:r>
              <a:rPr lang="pt-BR" sz="2000" dirty="0" smtClean="0"/>
              <a:t>CACAC</a:t>
            </a:r>
            <a:r>
              <a:rPr lang="pt-BR" sz="2000" b="1" dirty="0" smtClean="0"/>
              <a:t>T</a:t>
            </a:r>
            <a:r>
              <a:rPr lang="pt-BR" sz="2000" dirty="0" smtClean="0"/>
              <a:t>A </a:t>
            </a:r>
            <a:r>
              <a:rPr lang="pt-BR" sz="2000" dirty="0" smtClean="0"/>
              <a:t>   </a:t>
            </a:r>
            <a:endParaRPr lang="pt-BR" sz="2000" dirty="0" smtClean="0"/>
          </a:p>
          <a:p>
            <a:pPr>
              <a:buNone/>
            </a:pPr>
            <a:r>
              <a:rPr lang="pt-BR" sz="2000" dirty="0" smtClean="0"/>
              <a:t>Sequence 2 (finished sequence) = </a:t>
            </a:r>
            <a:r>
              <a:rPr lang="pt-BR" sz="2000" dirty="0" smtClean="0"/>
              <a:t>AGCACAC-A </a:t>
            </a:r>
            <a:r>
              <a:rPr lang="pt-BR" sz="2000" dirty="0" smtClean="0"/>
              <a:t>.</a:t>
            </a:r>
          </a:p>
          <a:p>
            <a:pPr>
              <a:buNone/>
            </a:pPr>
            <a:endParaRPr lang="pt-BR" sz="2000" dirty="0" smtClean="0"/>
          </a:p>
          <a:p>
            <a:pPr>
              <a:buNone/>
            </a:pPr>
            <a:r>
              <a:rPr lang="pt-BR" sz="2000" dirty="0" smtClean="0"/>
              <a:t>The read had a deleted G then an inserted T. 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FBDF3-DE8F-4E5D-A613-3F1CDD246CC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Expected Problems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000" dirty="0" smtClean="0"/>
              <a:t>Execution time: I have to compute an alignment for each read, which requires O(</a:t>
            </a:r>
            <a:r>
              <a:rPr lang="en-US" sz="2000" i="1" dirty="0" smtClean="0"/>
              <a:t>l</a:t>
            </a:r>
            <a:r>
              <a:rPr lang="en-US" sz="2000" dirty="0" smtClean="0"/>
              <a:t>^2) operations .  I will compute Smith-Waterman alignments in parallel.</a:t>
            </a:r>
          </a:p>
          <a:p>
            <a:pPr lvl="0"/>
            <a:endParaRPr lang="en-US" sz="2000" dirty="0" smtClean="0"/>
          </a:p>
          <a:p>
            <a:pPr lvl="0"/>
            <a:r>
              <a:rPr lang="en-US" sz="2000" dirty="0" smtClean="0"/>
              <a:t>The Smith-Waterman alignment algorithm finds all local alignments.  There may be multiple parts of a read aligning well, with non-aligning gaps in between. </a:t>
            </a:r>
            <a:r>
              <a:rPr lang="en-US" sz="2000" dirty="0" smtClean="0"/>
              <a:t>  We will have a </a:t>
            </a:r>
            <a:r>
              <a:rPr lang="en-US" sz="2000" smtClean="0"/>
              <a:t>gap penalty of w= -5.</a:t>
            </a:r>
            <a:endParaRPr lang="en-US" sz="2000" dirty="0" smtClean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FBDF3-DE8F-4E5D-A613-3F1CDD246CCD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Part 1c:  Marking the Substitution Errors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	While the Smith-Waterman alignment algorithm gives information about the insertion and deletion of bases, it does not distinguish between matching and non-matching aligned bases.  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Therefore my last step is to identify the mismatches, or base substitutions, from each alignment and mark them on an accompanying read.  The set of accompanying reads  are my error-annotated reads (my deliverable).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FBDF3-DE8F-4E5D-A613-3F1CDD246CCD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000" dirty="0" smtClean="0"/>
              <a:t>I use the annotated reads and the quality scores assigned to the original reads.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Let (x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 x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, x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, x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) be the event that the letter (A, C, G, T) is marked at base </a:t>
            </a:r>
            <a:r>
              <a:rPr lang="en-US" sz="2000" i="1" dirty="0" smtClean="0"/>
              <a:t>h</a:t>
            </a:r>
            <a:r>
              <a:rPr lang="en-US" sz="2000" dirty="0" smtClean="0"/>
              <a:t> in the ORIGINAL sequence.  Let (y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 y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, y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, y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) be the event that the letter (A, C, G,T) is </a:t>
            </a:r>
            <a:endParaRPr lang="en-US" sz="2000" dirty="0"/>
          </a:p>
          <a:p>
            <a:pPr>
              <a:buNone/>
            </a:pPr>
            <a:r>
              <a:rPr lang="en-US" sz="2000" dirty="0" smtClean="0"/>
              <a:t>			marked at base </a:t>
            </a:r>
            <a:r>
              <a:rPr lang="en-US" sz="2000" i="1" dirty="0" smtClean="0"/>
              <a:t>h</a:t>
            </a:r>
            <a:r>
              <a:rPr lang="en-US" sz="2000" dirty="0" smtClean="0"/>
              <a:t> in the ANNOTATED sequence.	</a:t>
            </a:r>
            <a:endParaRPr lang="en-US" sz="2000" baseline="-25000" dirty="0" smtClean="0"/>
          </a:p>
          <a:p>
            <a:pPr>
              <a:buNone/>
            </a:pPr>
            <a:r>
              <a:rPr lang="en-US" sz="2000" dirty="0" smtClean="0"/>
              <a:t>       A   C   G   T                 </a:t>
            </a:r>
          </a:p>
          <a:p>
            <a:pPr>
              <a:buNone/>
            </a:pPr>
            <a:r>
              <a:rPr lang="en-US" sz="2000" dirty="0" smtClean="0"/>
              <a:t>A     0  e</a:t>
            </a:r>
            <a:r>
              <a:rPr lang="en-US" sz="2000" baseline="-25000" dirty="0" smtClean="0"/>
              <a:t>(1,2)                   </a:t>
            </a:r>
            <a:r>
              <a:rPr lang="en-US" sz="2000" dirty="0" smtClean="0"/>
              <a:t>For each quality score </a:t>
            </a:r>
            <a:r>
              <a:rPr lang="en-US" sz="2000" i="1" dirty="0" smtClean="0"/>
              <a:t>q</a:t>
            </a:r>
            <a:r>
              <a:rPr lang="en-US" sz="2000" dirty="0" smtClean="0"/>
              <a:t>, I create a 4 x 4 Substitution Error</a:t>
            </a:r>
            <a:r>
              <a:rPr lang="en-US" sz="2000" baseline="-25000" dirty="0" smtClean="0"/>
              <a:t> </a:t>
            </a:r>
          </a:p>
          <a:p>
            <a:pPr>
              <a:buNone/>
            </a:pPr>
            <a:r>
              <a:rPr lang="en-US" sz="2000" dirty="0" smtClean="0"/>
              <a:t>C          0                    Matrix,</a:t>
            </a:r>
            <a:r>
              <a:rPr lang="en-US" sz="2000" baseline="300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sz="2000" dirty="0" smtClean="0"/>
              <a:t>with entries </a:t>
            </a:r>
            <a:r>
              <a:rPr lang="en-US" sz="2000" dirty="0" err="1" smtClean="0"/>
              <a:t>e</a:t>
            </a:r>
            <a:r>
              <a:rPr lang="en-US" sz="2000" baseline="-25000" dirty="0" err="1" smtClean="0"/>
              <a:t>q</a:t>
            </a:r>
            <a:r>
              <a:rPr lang="en-US" sz="2000" dirty="0" smtClean="0"/>
              <a:t>(</a:t>
            </a:r>
            <a:r>
              <a:rPr lang="en-US" sz="2000" dirty="0" err="1" smtClean="0"/>
              <a:t>i,j</a:t>
            </a:r>
            <a:r>
              <a:rPr lang="en-US" sz="2000" dirty="0" smtClean="0"/>
              <a:t>) =</a:t>
            </a:r>
            <a:r>
              <a:rPr lang="en-US" sz="2000" dirty="0" smtClean="0">
                <a:latin typeface="Arial Unicode MS"/>
                <a:ea typeface="Arial Unicode MS"/>
                <a:cs typeface="Arial Unicode MS"/>
              </a:rPr>
              <a:t>∑</a:t>
            </a:r>
            <a:r>
              <a:rPr lang="en-US" sz="2000" baseline="-25000" dirty="0" smtClean="0">
                <a:latin typeface="Arial Unicode MS"/>
                <a:ea typeface="Arial Unicode MS"/>
                <a:cs typeface="Arial Unicode MS"/>
              </a:rPr>
              <a:t>h </a:t>
            </a:r>
            <a:r>
              <a:rPr lang="en-US" sz="2000" dirty="0" err="1" smtClean="0">
                <a:latin typeface="Arial Unicode MS"/>
                <a:ea typeface="Arial Unicode MS"/>
                <a:cs typeface="Arial Unicode MS"/>
              </a:rPr>
              <a:t>y</a:t>
            </a:r>
            <a:r>
              <a:rPr lang="en-US" sz="2000" baseline="-25000" dirty="0" err="1" smtClean="0"/>
              <a:t>j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|</a:t>
            </a:r>
            <a:r>
              <a:rPr lang="en-US" sz="2000" i="1" dirty="0" smtClean="0"/>
              <a:t>x</a:t>
            </a:r>
            <a:r>
              <a:rPr lang="en-US" sz="2000" i="1" baseline="-25000" dirty="0" smtClean="0"/>
              <a:t>i </a:t>
            </a:r>
            <a:r>
              <a:rPr lang="en-US" sz="2000" i="1" dirty="0" smtClean="0"/>
              <a:t>.</a:t>
            </a:r>
            <a:r>
              <a:rPr lang="en-US" sz="2000" baseline="30000" dirty="0" smtClean="0">
                <a:latin typeface="Arial Unicode MS"/>
                <a:ea typeface="Arial Unicode MS"/>
                <a:cs typeface="Arial Unicode MS"/>
              </a:rPr>
              <a:t> 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G              0                </a:t>
            </a:r>
          </a:p>
          <a:p>
            <a:pPr>
              <a:buNone/>
            </a:pPr>
            <a:r>
              <a:rPr lang="en-US" sz="2000" dirty="0" smtClean="0"/>
              <a:t>T                   0</a:t>
            </a:r>
            <a:endParaRPr lang="en-US" sz="2000" dirty="0"/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 smtClean="0"/>
              <a:t>	For example, e</a:t>
            </a:r>
            <a:r>
              <a:rPr lang="en-US" sz="2000" baseline="-25000" dirty="0" smtClean="0"/>
              <a:t>(1,2)  </a:t>
            </a:r>
            <a:r>
              <a:rPr lang="en-US" sz="2000" dirty="0" smtClean="0"/>
              <a:t>is the frequency of an A </a:t>
            </a:r>
            <a:r>
              <a:rPr lang="en-US" sz="2000" dirty="0" smtClean="0">
                <a:sym typeface="Wingdings" pitchFamily="2" charset="2"/>
              </a:rPr>
              <a:t> C </a:t>
            </a:r>
            <a:r>
              <a:rPr lang="en-US" sz="2000" dirty="0" smtClean="0"/>
              <a:t> error, i.e. A is erroneously read as a C. </a:t>
            </a:r>
          </a:p>
          <a:p>
            <a:pPr>
              <a:buNone/>
            </a:pPr>
            <a:r>
              <a:rPr lang="en-US" sz="2000" dirty="0" smtClean="0"/>
              <a:t>	I  then determine the most dominant error type for each quality score q ( my deliverable).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sz="3100" dirty="0" smtClean="0"/>
              <a:t>Part 2:  </a:t>
            </a:r>
            <a:r>
              <a:rPr lang="en-US" sz="3200" dirty="0" smtClean="0"/>
              <a:t>Determining the most frequent errors as a function of quality scores</a:t>
            </a:r>
            <a:br>
              <a:rPr lang="en-US" sz="3200" dirty="0" smtClean="0"/>
            </a:b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FBDF3-DE8F-4E5D-A613-3F1CDD246CCD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Left Bracket 4"/>
          <p:cNvSpPr/>
          <p:nvPr/>
        </p:nvSpPr>
        <p:spPr>
          <a:xfrm>
            <a:off x="838200" y="3228975"/>
            <a:ext cx="76200" cy="1219200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Bracket 5"/>
          <p:cNvSpPr/>
          <p:nvPr/>
        </p:nvSpPr>
        <p:spPr>
          <a:xfrm flipH="1">
            <a:off x="2133600" y="3228975"/>
            <a:ext cx="76200" cy="1219200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Project Background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02163"/>
          </a:xfrm>
        </p:spPr>
        <p:txBody>
          <a:bodyPr>
            <a:normAutofit/>
          </a:bodyPr>
          <a:lstStyle/>
          <a:p>
            <a:r>
              <a:rPr lang="en-US" sz="2400" dirty="0"/>
              <a:t>Cells in all organisms have a </a:t>
            </a:r>
            <a:r>
              <a:rPr lang="en-US" sz="2400" dirty="0" smtClean="0"/>
              <a:t>DNA (</a:t>
            </a:r>
            <a:r>
              <a:rPr lang="en-US" sz="2400" dirty="0"/>
              <a:t>D</a:t>
            </a:r>
            <a:r>
              <a:rPr lang="ru-RU" sz="2400" dirty="0"/>
              <a:t>eoxyribo</a:t>
            </a:r>
            <a:r>
              <a:rPr lang="en-US" sz="2400" dirty="0"/>
              <a:t>N</a:t>
            </a:r>
            <a:r>
              <a:rPr lang="ru-RU" sz="2400" dirty="0"/>
              <a:t>ucleic </a:t>
            </a:r>
            <a:r>
              <a:rPr lang="en-US" sz="2400" dirty="0"/>
              <a:t>A</a:t>
            </a:r>
            <a:r>
              <a:rPr lang="ru-RU" sz="2400" dirty="0" smtClean="0"/>
              <a:t>cid</a:t>
            </a:r>
            <a:r>
              <a:rPr lang="en-US" sz="2400" dirty="0" smtClean="0"/>
              <a:t>) </a:t>
            </a:r>
            <a:r>
              <a:rPr lang="en-US" sz="2400" dirty="0"/>
              <a:t>molecule in their </a:t>
            </a:r>
            <a:r>
              <a:rPr lang="en-US" sz="2400" dirty="0" smtClean="0"/>
              <a:t>nucleus. </a:t>
            </a:r>
            <a:endParaRPr lang="en-US" sz="2400" dirty="0"/>
          </a:p>
          <a:p>
            <a:r>
              <a:rPr lang="en-US" sz="2400" dirty="0" smtClean="0"/>
              <a:t>This DNA d</a:t>
            </a:r>
            <a:r>
              <a:rPr lang="ru-RU" sz="2400" dirty="0" smtClean="0"/>
              <a:t>etermines </a:t>
            </a:r>
            <a:r>
              <a:rPr lang="ru-RU" sz="2400" dirty="0"/>
              <a:t>the structure, function, and behavior of the </a:t>
            </a:r>
            <a:r>
              <a:rPr lang="ru-RU" sz="2400" dirty="0" smtClean="0"/>
              <a:t>cell</a:t>
            </a:r>
            <a:r>
              <a:rPr lang="en-US" sz="2400" dirty="0" smtClean="0"/>
              <a:t>.</a:t>
            </a:r>
            <a:r>
              <a:rPr lang="ru-RU" sz="2400" dirty="0" smtClean="0"/>
              <a:t> </a:t>
            </a:r>
            <a:endParaRPr lang="ru-RU" sz="2400" dirty="0"/>
          </a:p>
          <a:p>
            <a:pPr>
              <a:buNone/>
            </a:pPr>
            <a:endParaRPr lang="en-US" sz="2000" dirty="0" smtClean="0"/>
          </a:p>
          <a:p>
            <a:endParaRPr lang="en-US" sz="2000" dirty="0"/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  <a:p>
            <a:pPr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FBDF3-DE8F-4E5D-A613-3F1CDD246CCD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5" name="Picture 4" descr="dna_cpk_l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00"/>
            <a:ext cx="3306763" cy="3381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3962400" y="3076575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400" dirty="0" smtClean="0"/>
              <a:t>DNA is a linear</a:t>
            </a:r>
            <a:r>
              <a:rPr lang="en-US" sz="2400" dirty="0"/>
              <a:t>, d</a:t>
            </a:r>
            <a:r>
              <a:rPr lang="ru-RU" sz="2400" dirty="0"/>
              <a:t>ouble-stranded, </a:t>
            </a:r>
            <a:r>
              <a:rPr lang="en-US" sz="2400" dirty="0"/>
              <a:t>h</a:t>
            </a:r>
            <a:r>
              <a:rPr lang="ru-RU" sz="2400" dirty="0"/>
              <a:t>elical molecul</a:t>
            </a:r>
            <a:r>
              <a:rPr lang="en-US" sz="2400" dirty="0"/>
              <a:t>e.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 dirty="0" smtClean="0"/>
              <a:t>It consists </a:t>
            </a:r>
            <a:r>
              <a:rPr lang="en-US" sz="2400" dirty="0"/>
              <a:t>of four types of nucleotides (bases):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        </a:t>
            </a:r>
            <a:r>
              <a:rPr lang="en-US" sz="2400" dirty="0" smtClean="0"/>
              <a:t>  </a:t>
            </a:r>
            <a:r>
              <a:rPr lang="ru-RU" sz="2400" dirty="0" smtClean="0"/>
              <a:t>adenine </a:t>
            </a:r>
            <a:r>
              <a:rPr lang="ru-RU" sz="2400" dirty="0"/>
              <a:t>(</a:t>
            </a:r>
            <a:r>
              <a:rPr lang="ru-RU" sz="2400" dirty="0">
                <a:solidFill>
                  <a:srgbClr val="FFFF00"/>
                </a:solidFill>
              </a:rPr>
              <a:t>A</a:t>
            </a:r>
            <a:r>
              <a:rPr lang="ru-RU" sz="2400" dirty="0"/>
              <a:t>)</a:t>
            </a:r>
            <a:endParaRPr lang="en-US" sz="2400" dirty="0"/>
          </a:p>
          <a:p>
            <a:pPr lvl="2"/>
            <a:r>
              <a:rPr lang="ru-RU" sz="2400" dirty="0"/>
              <a:t>thymine (</a:t>
            </a:r>
            <a:r>
              <a:rPr lang="ru-RU" sz="2400" dirty="0">
                <a:solidFill>
                  <a:srgbClr val="FFFF00"/>
                </a:solidFill>
              </a:rPr>
              <a:t>T</a:t>
            </a:r>
            <a:r>
              <a:rPr lang="en-US" sz="2400" dirty="0"/>
              <a:t>)</a:t>
            </a:r>
          </a:p>
          <a:p>
            <a:pPr lvl="2"/>
            <a:r>
              <a:rPr lang="ru-RU" sz="2400" dirty="0"/>
              <a:t>guanine (</a:t>
            </a:r>
            <a:r>
              <a:rPr lang="ru-RU" sz="2400" dirty="0">
                <a:solidFill>
                  <a:srgbClr val="FFFF00"/>
                </a:solidFill>
              </a:rPr>
              <a:t>G</a:t>
            </a:r>
            <a:r>
              <a:rPr lang="ru-RU" sz="2400" dirty="0"/>
              <a:t>)</a:t>
            </a:r>
            <a:endParaRPr lang="en-US" sz="2400" dirty="0"/>
          </a:p>
          <a:p>
            <a:pPr lvl="2"/>
            <a:r>
              <a:rPr lang="ru-RU" sz="2400" dirty="0"/>
              <a:t>cytosine (</a:t>
            </a:r>
            <a:r>
              <a:rPr lang="ru-RU" sz="2400" dirty="0">
                <a:solidFill>
                  <a:srgbClr val="FFFF00"/>
                </a:solidFill>
              </a:rPr>
              <a:t>C</a:t>
            </a:r>
            <a:r>
              <a:rPr lang="ru-RU" sz="2400" dirty="0" smtClean="0"/>
              <a:t>)</a:t>
            </a:r>
            <a:r>
              <a:rPr lang="en-US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0407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100" dirty="0" smtClean="0"/>
              <a:t>Next, I study how individual types of substitution errors vary with GC content. </a:t>
            </a:r>
          </a:p>
          <a:p>
            <a:pPr>
              <a:buNone/>
            </a:pPr>
            <a:endParaRPr lang="en-US" sz="2100" dirty="0" smtClean="0"/>
          </a:p>
          <a:p>
            <a:pPr>
              <a:buNone/>
            </a:pPr>
            <a:r>
              <a:rPr lang="en-US" sz="2100" dirty="0" smtClean="0"/>
              <a:t>Let (x</a:t>
            </a:r>
            <a:r>
              <a:rPr lang="en-US" sz="2100" baseline="-25000" dirty="0" smtClean="0"/>
              <a:t>1</a:t>
            </a:r>
            <a:r>
              <a:rPr lang="en-US" sz="2100" dirty="0" smtClean="0"/>
              <a:t>, x</a:t>
            </a:r>
            <a:r>
              <a:rPr lang="en-US" sz="2100" baseline="-25000" dirty="0" smtClean="0"/>
              <a:t>2</a:t>
            </a:r>
            <a:r>
              <a:rPr lang="en-US" sz="2100" dirty="0" smtClean="0"/>
              <a:t>, x</a:t>
            </a:r>
            <a:r>
              <a:rPr lang="en-US" sz="2100" baseline="-25000" dirty="0" smtClean="0"/>
              <a:t>3</a:t>
            </a:r>
            <a:r>
              <a:rPr lang="en-US" sz="2100" dirty="0" smtClean="0"/>
              <a:t>, x</a:t>
            </a:r>
            <a:r>
              <a:rPr lang="en-US" sz="2100" baseline="-25000" dirty="0" smtClean="0"/>
              <a:t>4</a:t>
            </a:r>
            <a:r>
              <a:rPr lang="en-US" sz="2100" dirty="0" smtClean="0"/>
              <a:t>) be the event that the letter (A, C, G, T) is marked at base </a:t>
            </a:r>
            <a:r>
              <a:rPr lang="en-US" sz="2100" i="1" dirty="0" smtClean="0"/>
              <a:t>h</a:t>
            </a:r>
            <a:r>
              <a:rPr lang="en-US" sz="2100" dirty="0" smtClean="0"/>
              <a:t> in the</a:t>
            </a:r>
          </a:p>
          <a:p>
            <a:pPr>
              <a:buNone/>
            </a:pPr>
            <a:r>
              <a:rPr lang="en-US" sz="2100" dirty="0" smtClean="0"/>
              <a:t>ORIGINAL sequence.  Let (y</a:t>
            </a:r>
            <a:r>
              <a:rPr lang="en-US" sz="2100" baseline="-25000" dirty="0" smtClean="0"/>
              <a:t>1</a:t>
            </a:r>
            <a:r>
              <a:rPr lang="en-US" sz="2100" dirty="0" smtClean="0"/>
              <a:t>, y</a:t>
            </a:r>
            <a:r>
              <a:rPr lang="en-US" sz="2100" baseline="-25000" dirty="0" smtClean="0"/>
              <a:t>2</a:t>
            </a:r>
            <a:r>
              <a:rPr lang="en-US" sz="2100" dirty="0" smtClean="0"/>
              <a:t>, y</a:t>
            </a:r>
            <a:r>
              <a:rPr lang="en-US" sz="2100" baseline="-25000" dirty="0" smtClean="0"/>
              <a:t>3</a:t>
            </a:r>
            <a:r>
              <a:rPr lang="en-US" sz="2100" dirty="0" smtClean="0"/>
              <a:t>, y</a:t>
            </a:r>
            <a:r>
              <a:rPr lang="en-US" sz="2100" baseline="-25000" dirty="0" smtClean="0"/>
              <a:t>4</a:t>
            </a:r>
            <a:r>
              <a:rPr lang="en-US" sz="2100" dirty="0" smtClean="0"/>
              <a:t>) be the event that the letter (A, C, G,T) is</a:t>
            </a:r>
          </a:p>
          <a:p>
            <a:pPr>
              <a:buNone/>
            </a:pPr>
            <a:r>
              <a:rPr lang="en-US" sz="2100" dirty="0" smtClean="0"/>
              <a:t>			marked at base </a:t>
            </a:r>
            <a:r>
              <a:rPr lang="en-US" sz="2100" i="1" dirty="0" smtClean="0"/>
              <a:t>h</a:t>
            </a:r>
            <a:r>
              <a:rPr lang="en-US" sz="2100" dirty="0" smtClean="0"/>
              <a:t> in the ANNOTATED sequence.</a:t>
            </a:r>
          </a:p>
          <a:p>
            <a:pPr>
              <a:buNone/>
            </a:pPr>
            <a:r>
              <a:rPr lang="en-US" sz="2100" dirty="0" smtClean="0"/>
              <a:t>	 A   C   G   T</a:t>
            </a:r>
          </a:p>
          <a:p>
            <a:pPr>
              <a:buNone/>
            </a:pPr>
            <a:r>
              <a:rPr lang="en-US" sz="2100" dirty="0" smtClean="0"/>
              <a:t>A     0  e</a:t>
            </a:r>
            <a:r>
              <a:rPr lang="en-US" sz="2100" baseline="-25000" dirty="0" smtClean="0"/>
              <a:t>(1,2)                    </a:t>
            </a:r>
            <a:r>
              <a:rPr lang="en-US" sz="2100" dirty="0" smtClean="0"/>
              <a:t>For each available GC percentage </a:t>
            </a:r>
            <a:r>
              <a:rPr lang="en-US" sz="2100" i="1" dirty="0" smtClean="0"/>
              <a:t>g</a:t>
            </a:r>
            <a:r>
              <a:rPr lang="en-US" sz="2100" dirty="0" smtClean="0"/>
              <a:t>, I create a 4 x 4 Substitution </a:t>
            </a:r>
            <a:endParaRPr lang="en-US" sz="2100" baseline="-25000" dirty="0" smtClean="0"/>
          </a:p>
          <a:p>
            <a:pPr>
              <a:buNone/>
            </a:pPr>
            <a:r>
              <a:rPr lang="en-US" sz="2100" dirty="0" smtClean="0"/>
              <a:t>C          0                   Error Matrix</a:t>
            </a:r>
            <a:r>
              <a:rPr lang="en-US" sz="2100" baseline="300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sz="2100" dirty="0" err="1" smtClean="0"/>
              <a:t>E</a:t>
            </a:r>
            <a:r>
              <a:rPr lang="en-US" sz="2100" baseline="-25000" dirty="0" err="1" smtClean="0"/>
              <a:t>g</a:t>
            </a:r>
            <a:r>
              <a:rPr lang="en-US" sz="2100" baseline="-25000" dirty="0" smtClean="0"/>
              <a:t> </a:t>
            </a:r>
            <a:r>
              <a:rPr lang="en-US" sz="2100" dirty="0" smtClean="0"/>
              <a:t>with entries </a:t>
            </a:r>
            <a:r>
              <a:rPr lang="en-US" sz="2100" dirty="0" err="1" smtClean="0"/>
              <a:t>e</a:t>
            </a:r>
            <a:r>
              <a:rPr lang="en-US" sz="2100" baseline="-25000" dirty="0" err="1" smtClean="0"/>
              <a:t>g</a:t>
            </a:r>
            <a:r>
              <a:rPr lang="en-US" sz="2100" dirty="0" smtClean="0"/>
              <a:t>(</a:t>
            </a:r>
            <a:r>
              <a:rPr lang="en-US" sz="2100" dirty="0" err="1" smtClean="0"/>
              <a:t>i,j</a:t>
            </a:r>
            <a:r>
              <a:rPr lang="en-US" sz="2100" dirty="0" smtClean="0"/>
              <a:t>) =</a:t>
            </a:r>
            <a:r>
              <a:rPr lang="en-US" sz="2100" dirty="0" smtClean="0">
                <a:latin typeface="Arial Unicode MS"/>
                <a:ea typeface="Arial Unicode MS"/>
                <a:cs typeface="Arial Unicode MS"/>
              </a:rPr>
              <a:t>∑</a:t>
            </a:r>
            <a:r>
              <a:rPr lang="en-US" sz="2100" baseline="-25000" dirty="0" smtClean="0">
                <a:latin typeface="Arial Unicode MS"/>
                <a:ea typeface="Arial Unicode MS"/>
                <a:cs typeface="Arial Unicode MS"/>
              </a:rPr>
              <a:t>h </a:t>
            </a:r>
            <a:r>
              <a:rPr lang="en-US" sz="2100" dirty="0" err="1" smtClean="0">
                <a:latin typeface="Arial Unicode MS"/>
                <a:ea typeface="Arial Unicode MS"/>
                <a:cs typeface="Arial Unicode MS"/>
              </a:rPr>
              <a:t>y</a:t>
            </a:r>
            <a:r>
              <a:rPr lang="en-US" sz="2100" baseline="-25000" dirty="0" err="1" smtClean="0"/>
              <a:t>j</a:t>
            </a:r>
            <a:r>
              <a:rPr lang="en-US" sz="2100" baseline="-25000" dirty="0" smtClean="0"/>
              <a:t> </a:t>
            </a:r>
            <a:r>
              <a:rPr lang="en-US" sz="2100" dirty="0" smtClean="0"/>
              <a:t>|</a:t>
            </a:r>
            <a:r>
              <a:rPr lang="en-US" sz="2100" i="1" dirty="0" smtClean="0"/>
              <a:t>x</a:t>
            </a:r>
            <a:r>
              <a:rPr lang="en-US" sz="2100" i="1" baseline="-25000" dirty="0" smtClean="0"/>
              <a:t>i </a:t>
            </a:r>
            <a:r>
              <a:rPr lang="en-US" sz="2100" i="1" dirty="0" smtClean="0"/>
              <a:t>.</a:t>
            </a:r>
            <a:r>
              <a:rPr lang="en-US" sz="2100" baseline="30000" dirty="0" smtClean="0">
                <a:latin typeface="Arial Unicode MS"/>
                <a:ea typeface="Arial Unicode MS"/>
                <a:cs typeface="Arial Unicode MS"/>
              </a:rPr>
              <a:t> </a:t>
            </a:r>
            <a:endParaRPr lang="en-US" sz="2100" dirty="0" smtClean="0"/>
          </a:p>
          <a:p>
            <a:pPr>
              <a:buNone/>
            </a:pPr>
            <a:r>
              <a:rPr lang="en-US" sz="2100" dirty="0" smtClean="0"/>
              <a:t>G              0</a:t>
            </a:r>
          </a:p>
          <a:p>
            <a:pPr>
              <a:buNone/>
            </a:pPr>
            <a:r>
              <a:rPr lang="en-US" sz="2100" dirty="0" smtClean="0"/>
              <a:t>T                   0</a:t>
            </a:r>
          </a:p>
          <a:p>
            <a:pPr>
              <a:buNone/>
            </a:pPr>
            <a:endParaRPr lang="en-US" sz="2100" dirty="0" smtClean="0"/>
          </a:p>
          <a:p>
            <a:pPr>
              <a:buNone/>
            </a:pPr>
            <a:r>
              <a:rPr lang="en-US" sz="2100" dirty="0" smtClean="0"/>
              <a:t>For example, e</a:t>
            </a:r>
            <a:r>
              <a:rPr lang="en-US" sz="2100" baseline="-25000" dirty="0" smtClean="0"/>
              <a:t>(1,2)  </a:t>
            </a:r>
            <a:r>
              <a:rPr lang="en-US" sz="2100" dirty="0" smtClean="0"/>
              <a:t>is the frequency of A </a:t>
            </a:r>
            <a:r>
              <a:rPr lang="en-US" sz="2100" dirty="0" smtClean="0">
                <a:sym typeface="Wingdings" pitchFamily="2" charset="2"/>
              </a:rPr>
              <a:t> C </a:t>
            </a:r>
            <a:r>
              <a:rPr lang="en-US" sz="2100" dirty="0" smtClean="0"/>
              <a:t>errors for all intervals with a GC percentage of g. </a:t>
            </a:r>
          </a:p>
          <a:p>
            <a:pPr>
              <a:buNone/>
            </a:pPr>
            <a:r>
              <a:rPr lang="en-US" sz="2100" dirty="0" smtClean="0"/>
              <a:t> I determine the most frequent error type for each GC percentage available (my deliverable).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sz="3100" dirty="0" smtClean="0"/>
              <a:t>Part 3:  </a:t>
            </a:r>
            <a:r>
              <a:rPr lang="en-US" sz="3200" dirty="0" smtClean="0"/>
              <a:t>Determining the most frequent errors as a function of GC content</a:t>
            </a:r>
            <a:br>
              <a:rPr lang="en-US" sz="3200" dirty="0" smtClean="0"/>
            </a:b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FBDF3-DE8F-4E5D-A613-3F1CDD246CCD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Left Bracket 4"/>
          <p:cNvSpPr/>
          <p:nvPr/>
        </p:nvSpPr>
        <p:spPr>
          <a:xfrm>
            <a:off x="838200" y="3228975"/>
            <a:ext cx="76200" cy="1219200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Bracket 5"/>
          <p:cNvSpPr/>
          <p:nvPr/>
        </p:nvSpPr>
        <p:spPr>
          <a:xfrm flipH="1">
            <a:off x="2133600" y="3228975"/>
            <a:ext cx="76200" cy="1219200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482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Part 3:  Determining the most frequent errors as a function of GC content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I compute the GC content, that is the percentage of bases whose letter is either a G or C, for each 200-base interval on the finished sequence.  There are N-200 such intervals, where N is the number of bases in the finished sequence. </a:t>
            </a:r>
          </a:p>
          <a:p>
            <a:endParaRPr lang="en-US" sz="2000" dirty="0" smtClean="0"/>
          </a:p>
          <a:p>
            <a:r>
              <a:rPr lang="en-US" sz="2000" dirty="0" smtClean="0"/>
              <a:t>I categorize each interval by its GC content and study the errors for each GC category.</a:t>
            </a:r>
          </a:p>
          <a:p>
            <a:endParaRPr lang="en-US" sz="2000" dirty="0" smtClean="0"/>
          </a:p>
          <a:p>
            <a:r>
              <a:rPr lang="en-US" sz="2000" dirty="0" smtClean="0"/>
              <a:t>First I study how the rate of substitution errors varies with GC content.</a:t>
            </a:r>
          </a:p>
          <a:p>
            <a:endParaRPr lang="en-US" sz="2000" dirty="0" smtClean="0"/>
          </a:p>
          <a:p>
            <a:r>
              <a:rPr lang="en-US" sz="2000" dirty="0" smtClean="0"/>
              <a:t>I plot the frequency of (combined) substitution errors  as a function of  a region’s GC content (my deliverable).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FBDF3-DE8F-4E5D-A613-3F1CDD246CCD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IMPLEMENTATION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000" dirty="0" smtClean="0"/>
          </a:p>
          <a:p>
            <a:r>
              <a:rPr lang="en-US" sz="2000" dirty="0" smtClean="0"/>
              <a:t>The code will be implemented in Perl.</a:t>
            </a:r>
          </a:p>
          <a:p>
            <a:endParaRPr lang="en-US" sz="2000" dirty="0" smtClean="0"/>
          </a:p>
          <a:p>
            <a:r>
              <a:rPr lang="en-US" sz="2000" dirty="0" smtClean="0"/>
              <a:t>Outside Software: </a:t>
            </a:r>
          </a:p>
          <a:p>
            <a:pPr>
              <a:buNone/>
            </a:pPr>
            <a:r>
              <a:rPr lang="en-US" sz="2000" dirty="0" smtClean="0"/>
              <a:t>	Nucmer, a DNA sequence alignment software (</a:t>
            </a:r>
            <a:r>
              <a:rPr lang="en-US" sz="2000" dirty="0" err="1" smtClean="0"/>
              <a:t>Delcher</a:t>
            </a:r>
            <a:r>
              <a:rPr lang="en-US" sz="2000" dirty="0" smtClean="0"/>
              <a:t> </a:t>
            </a:r>
            <a:r>
              <a:rPr lang="en-US" sz="2000" i="1" dirty="0" smtClean="0"/>
              <a:t>et al</a:t>
            </a:r>
            <a:r>
              <a:rPr lang="en-US" sz="2000" dirty="0" smtClean="0"/>
              <a:t>., 2002). </a:t>
            </a:r>
          </a:p>
          <a:p>
            <a:endParaRPr lang="en-US" sz="2000" dirty="0" smtClean="0"/>
          </a:p>
          <a:p>
            <a:r>
              <a:rPr lang="en-US" sz="2000" dirty="0" smtClean="0"/>
              <a:t>Hardware:</a:t>
            </a:r>
          </a:p>
          <a:p>
            <a:r>
              <a:rPr lang="en-US" sz="2000" dirty="0" smtClean="0"/>
              <a:t>AMD Opteron computer,  32 cores, 256 GB of Ram</a:t>
            </a:r>
          </a:p>
          <a:p>
            <a:endParaRPr lang="en-US" sz="2000" dirty="0" smtClean="0"/>
          </a:p>
          <a:p>
            <a:r>
              <a:rPr lang="en-US" sz="2000" dirty="0" smtClean="0"/>
              <a:t>Parallelization:   Part 1 of the code will be parallelized.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FBDF3-DE8F-4E5D-A613-3F1CDD246CCD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VALIDATION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Validating  part 1:  Is read annotation correct?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Generate a database of faux reads, each k bases long, by reading  off subsequences from random locations in the finished sequence.  Introduce random substitution errors. </a:t>
            </a:r>
          </a:p>
          <a:p>
            <a:endParaRPr lang="en-US" sz="2000" dirty="0" smtClean="0"/>
          </a:p>
          <a:p>
            <a:r>
              <a:rPr lang="en-US" sz="2000" dirty="0" smtClean="0"/>
              <a:t>Record the substitution errors for each faux reads into accompanying  error–annotated faux reads.</a:t>
            </a:r>
          </a:p>
          <a:p>
            <a:endParaRPr lang="en-US" sz="2000" dirty="0" smtClean="0"/>
          </a:p>
          <a:p>
            <a:r>
              <a:rPr lang="en-US" sz="2000" dirty="0" smtClean="0"/>
              <a:t>Run the faux reads on part 1 of the code and make sure that the annotated reads produced by the code are exactly the same as the error-annotated faux reads.</a:t>
            </a:r>
          </a:p>
          <a:p>
            <a:pPr>
              <a:buNone/>
            </a:pPr>
            <a:r>
              <a:rPr lang="en-US" sz="2000" dirty="0" smtClean="0"/>
              <a:t> 	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FBDF3-DE8F-4E5D-A613-3F1CDD246CCD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VALIDATION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Validating  part 2:  Are Substitution Error Matrices </a:t>
            </a:r>
            <a:r>
              <a:rPr lang="en-US" sz="2000" dirty="0" err="1" smtClean="0"/>
              <a:t>E</a:t>
            </a:r>
            <a:r>
              <a:rPr lang="en-US" sz="2000" baseline="-25000" dirty="0" err="1" smtClean="0"/>
              <a:t>q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correct?</a:t>
            </a:r>
          </a:p>
          <a:p>
            <a:endParaRPr lang="en-US" sz="2000" dirty="0" smtClean="0"/>
          </a:p>
          <a:p>
            <a:r>
              <a:rPr lang="en-US" sz="2000" dirty="0" smtClean="0"/>
              <a:t>Use the faux reads and faux annotated reads created to validate part 1.</a:t>
            </a:r>
          </a:p>
          <a:p>
            <a:endParaRPr lang="en-US" sz="2000" dirty="0" smtClean="0"/>
          </a:p>
          <a:p>
            <a:r>
              <a:rPr lang="en-US" sz="2000" dirty="0" smtClean="0"/>
              <a:t>Assign each base in the finished sequence a quality score uniformly at random.</a:t>
            </a:r>
          </a:p>
          <a:p>
            <a:endParaRPr lang="en-US" sz="2000" dirty="0" smtClean="0"/>
          </a:p>
          <a:p>
            <a:r>
              <a:rPr lang="en-US" sz="2000" dirty="0" smtClean="0"/>
              <a:t>Run part 2 of the code.  The expected value for each entry in a given row  is equal </a:t>
            </a:r>
            <a:r>
              <a:rPr lang="en-US" sz="2000" i="1" dirty="0" smtClean="0"/>
              <a:t>in all matrices </a:t>
            </a:r>
            <a:r>
              <a:rPr lang="en-US" sz="2000" dirty="0" smtClean="0"/>
              <a:t>since letter substitutions and quality scores were chosen at random.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FBDF3-DE8F-4E5D-A613-3F1CDD246CCD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VALIDATION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Validating  part 3:  Are Substitution Error Matrices </a:t>
            </a:r>
            <a:r>
              <a:rPr lang="en-US" sz="2000" dirty="0" err="1" smtClean="0"/>
              <a:t>E</a:t>
            </a:r>
            <a:r>
              <a:rPr lang="en-US" sz="2000" baseline="-25000" dirty="0" err="1" smtClean="0"/>
              <a:t>g</a:t>
            </a:r>
            <a:r>
              <a:rPr lang="en-US" sz="2000" dirty="0" smtClean="0"/>
              <a:t> correct?</a:t>
            </a:r>
          </a:p>
          <a:p>
            <a:endParaRPr lang="en-US" sz="2000" dirty="0" smtClean="0"/>
          </a:p>
          <a:p>
            <a:r>
              <a:rPr lang="en-US" sz="2000" dirty="0" smtClean="0"/>
              <a:t>Again use the faux reads and faux annotated reads created in part 1.</a:t>
            </a:r>
          </a:p>
          <a:p>
            <a:endParaRPr lang="en-US" sz="2000" smtClean="0"/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Run part 3 of the code.  The plot created should show no correlation between GC content and frequency of substitution errors. The expected value for each entry in a given row  is equal for all matrices since letter substitutions </a:t>
            </a:r>
            <a:r>
              <a:rPr lang="en-US" sz="2000" dirty="0" smtClean="0"/>
              <a:t>and GC content were </a:t>
            </a:r>
            <a:r>
              <a:rPr lang="en-US" sz="2000" dirty="0" smtClean="0"/>
              <a:t>chosen at random.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FBDF3-DE8F-4E5D-A613-3F1CDD246CCD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TESTING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I will run my finished software with data from another genome, </a:t>
            </a:r>
            <a:r>
              <a:rPr lang="en-US" sz="2000" i="1" dirty="0" smtClean="0"/>
              <a:t>Staphylococcus </a:t>
            </a:r>
            <a:r>
              <a:rPr lang="en-US" sz="2000" i="1" dirty="0" err="1" smtClean="0"/>
              <a:t>aureus</a:t>
            </a:r>
            <a:r>
              <a:rPr lang="en-US" sz="2000" i="1" dirty="0" smtClean="0"/>
              <a:t>.  </a:t>
            </a:r>
            <a:r>
              <a:rPr lang="en-US" sz="2000" dirty="0" smtClean="0"/>
              <a:t>This genome is smaller than the </a:t>
            </a:r>
            <a:r>
              <a:rPr lang="en-US" sz="2000" i="1" dirty="0" smtClean="0"/>
              <a:t>Rhodobacter</a:t>
            </a:r>
            <a:r>
              <a:rPr lang="en-US" sz="2000" dirty="0" smtClean="0"/>
              <a:t> </a:t>
            </a:r>
            <a:r>
              <a:rPr lang="en-US" sz="2000" dirty="0" err="1" smtClean="0"/>
              <a:t>sphaeroedes</a:t>
            </a:r>
            <a:r>
              <a:rPr lang="en-US" sz="2000" dirty="0" smtClean="0"/>
              <a:t> and has a much lower GC content.</a:t>
            </a:r>
            <a:r>
              <a:rPr lang="en-US" sz="2000" i="1" dirty="0" smtClean="0"/>
              <a:t>   </a:t>
            </a:r>
            <a:r>
              <a:rPr lang="en-US" sz="2000" dirty="0" smtClean="0"/>
              <a:t>The two genomes were sequenced at different </a:t>
            </a:r>
            <a:r>
              <a:rPr lang="en-US" sz="2000" dirty="0" err="1" smtClean="0"/>
              <a:t>Illumina</a:t>
            </a:r>
            <a:r>
              <a:rPr lang="en-US" sz="2000" dirty="0" smtClean="0"/>
              <a:t> sequencing centers.</a:t>
            </a:r>
          </a:p>
          <a:p>
            <a:endParaRPr lang="en-US" sz="2000" i="1" dirty="0"/>
          </a:p>
          <a:p>
            <a:r>
              <a:rPr lang="en-US" sz="2000" dirty="0" smtClean="0"/>
              <a:t>I will also compare my results with published studies. (</a:t>
            </a:r>
            <a:r>
              <a:rPr lang="en-US" sz="2000" dirty="0" err="1" smtClean="0"/>
              <a:t>Dohm</a:t>
            </a:r>
            <a:r>
              <a:rPr lang="en-US" sz="2000" dirty="0" smtClean="0"/>
              <a:t> </a:t>
            </a:r>
            <a:r>
              <a:rPr lang="en-US" sz="2000" i="1" dirty="0" smtClean="0"/>
              <a:t>et al.</a:t>
            </a:r>
            <a:r>
              <a:rPr lang="en-US" sz="2000" dirty="0" smtClean="0"/>
              <a:t>,  2008</a:t>
            </a:r>
            <a:r>
              <a:rPr lang="en-US" sz="2000" i="1" dirty="0" smtClean="0"/>
              <a:t>; Kelly </a:t>
            </a:r>
            <a:r>
              <a:rPr lang="en-US" sz="2000" dirty="0" smtClean="0"/>
              <a:t>et a</a:t>
            </a:r>
            <a:r>
              <a:rPr lang="en-US" sz="2000" i="1" dirty="0" smtClean="0"/>
              <a:t>l., </a:t>
            </a:r>
            <a:r>
              <a:rPr lang="en-US" sz="2000" dirty="0" smtClean="0"/>
              <a:t>2010).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FBDF3-DE8F-4E5D-A613-3F1CDD246CCD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PROJECT SCHEDULE  / MILESTONES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1800" dirty="0" smtClean="0"/>
              <a:t>October:  Learn how to use Nucmer software.  Use Smith-Waterman algorithm to 	       align reads and identify insertions/deletions. </a:t>
            </a:r>
          </a:p>
          <a:p>
            <a:endParaRPr lang="en-US" sz="1800" dirty="0" smtClean="0"/>
          </a:p>
          <a:p>
            <a:r>
              <a:rPr lang="en-US" sz="1800" dirty="0" smtClean="0"/>
              <a:t>November:  Annotate reads for substitutions.  Validate part 1 of the code.</a:t>
            </a:r>
          </a:p>
          <a:p>
            <a:endParaRPr lang="en-US" sz="1800" dirty="0" smtClean="0"/>
          </a:p>
          <a:p>
            <a:r>
              <a:rPr lang="en-US" sz="1800" dirty="0" smtClean="0"/>
              <a:t>December:  Prepare mid-year presentation.  </a:t>
            </a:r>
          </a:p>
          <a:p>
            <a:endParaRPr lang="en-US" sz="1800" dirty="0" smtClean="0"/>
          </a:p>
          <a:p>
            <a:r>
              <a:rPr lang="en-US" sz="1800" dirty="0" smtClean="0"/>
              <a:t>January: Create error matrices as a function of quality scores.  Validate part 2 of 	     code.</a:t>
            </a:r>
          </a:p>
          <a:p>
            <a:endParaRPr lang="en-US" sz="1800" dirty="0" smtClean="0"/>
          </a:p>
          <a:p>
            <a:r>
              <a:rPr lang="en-US" sz="1800" dirty="0" smtClean="0"/>
              <a:t>February: Compute GC contents on intervals.  Compute error frequencies.  Create error 	       matrices as a function of GC content.  </a:t>
            </a:r>
          </a:p>
          <a:p>
            <a:endParaRPr lang="en-US" sz="1800" dirty="0" smtClean="0"/>
          </a:p>
          <a:p>
            <a:r>
              <a:rPr lang="en-US" sz="1800" dirty="0" smtClean="0"/>
              <a:t>March:  Validate part 3 of code.  Create all tables and plots.</a:t>
            </a:r>
          </a:p>
          <a:p>
            <a:endParaRPr lang="en-US" sz="1800" dirty="0" smtClean="0"/>
          </a:p>
          <a:p>
            <a:r>
              <a:rPr lang="en-US" sz="1800" dirty="0" smtClean="0"/>
              <a:t>April:  Write final project report and prepare presentation.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FBDF3-DE8F-4E5D-A613-3F1CDD246CCD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DELIVERABLES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Finished code.</a:t>
            </a:r>
          </a:p>
          <a:p>
            <a:pPr marL="457200" indent="-457200">
              <a:buFont typeface="+mj-lt"/>
              <a:buAutoNum type="arabicPeriod"/>
            </a:pPr>
            <a:endParaRPr lang="en-US" sz="2000" i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i="1" dirty="0" smtClean="0"/>
              <a:t>Rhodobacter</a:t>
            </a:r>
            <a:r>
              <a:rPr lang="en-US" sz="2000" dirty="0" smtClean="0"/>
              <a:t> </a:t>
            </a:r>
            <a:r>
              <a:rPr lang="en-US" sz="2000" dirty="0" err="1" smtClean="0"/>
              <a:t>sphaeroedes</a:t>
            </a:r>
            <a:r>
              <a:rPr lang="en-US" sz="2000" dirty="0" smtClean="0"/>
              <a:t> reads annotated for insertion, deletion, and substitution errors. 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Table of the most frequent error type for each quality score.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Plot of the frequency of the combined substitution errors  as a function of  a region’s GC content.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Table of the most frequent error type for each available GC content.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FBDF3-DE8F-4E5D-A613-3F1CDD246CCD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REFERENCES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19200"/>
            <a:ext cx="8001000" cy="5059363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1800" dirty="0" err="1" smtClean="0"/>
              <a:t>Dalloul</a:t>
            </a:r>
            <a:r>
              <a:rPr lang="en-US" sz="1800" dirty="0" smtClean="0"/>
              <a:t> </a:t>
            </a:r>
            <a:r>
              <a:rPr lang="en-US" sz="1800" dirty="0"/>
              <a:t>RA, Long JA, </a:t>
            </a:r>
            <a:r>
              <a:rPr lang="en-US" sz="1800" dirty="0" err="1"/>
              <a:t>Zimin</a:t>
            </a:r>
            <a:r>
              <a:rPr lang="en-US" sz="1800" dirty="0"/>
              <a:t> AV, </a:t>
            </a:r>
            <a:r>
              <a:rPr lang="en-US" sz="1800" dirty="0" err="1"/>
              <a:t>Aslam</a:t>
            </a:r>
            <a:r>
              <a:rPr lang="en-US" sz="1800" dirty="0"/>
              <a:t> </a:t>
            </a:r>
            <a:r>
              <a:rPr lang="en-US" sz="1800" dirty="0" smtClean="0"/>
              <a:t>L, et </a:t>
            </a:r>
            <a:r>
              <a:rPr lang="en-US" sz="1800" dirty="0"/>
              <a:t>al. </a:t>
            </a:r>
            <a:r>
              <a:rPr lang="en-US" sz="1800" b="1" dirty="0"/>
              <a:t>Multi-Platform Next-Generation Sequencing of the Domestic Turkey (</a:t>
            </a:r>
            <a:r>
              <a:rPr lang="en-US" sz="1800" b="1" i="1" dirty="0" err="1"/>
              <a:t>Meleagris</a:t>
            </a:r>
            <a:r>
              <a:rPr lang="en-US" sz="1800" b="1" i="1" dirty="0"/>
              <a:t> </a:t>
            </a:r>
            <a:r>
              <a:rPr lang="en-US" sz="1800" b="1" i="1" dirty="0" err="1"/>
              <a:t>gallopavo</a:t>
            </a:r>
            <a:r>
              <a:rPr lang="en-US" sz="1800" b="1" dirty="0"/>
              <a:t>): Genome Assembly and Analysis.</a:t>
            </a:r>
            <a:r>
              <a:rPr lang="en-US" sz="1800" dirty="0"/>
              <a:t> </a:t>
            </a:r>
            <a:r>
              <a:rPr lang="en-US" sz="1800" dirty="0" err="1"/>
              <a:t>PLoS</a:t>
            </a:r>
            <a:r>
              <a:rPr lang="en-US" sz="1800" dirty="0"/>
              <a:t> Biol. 2010, 8(9):e1000475</a:t>
            </a:r>
            <a:r>
              <a:rPr lang="en-US" sz="1800" dirty="0" smtClean="0"/>
              <a:t>.</a:t>
            </a:r>
          </a:p>
          <a:p>
            <a:pPr>
              <a:buNone/>
            </a:pPr>
            <a:endParaRPr lang="en-US" sz="1800" dirty="0"/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Delcher</a:t>
            </a:r>
            <a:r>
              <a:rPr lang="en-US" sz="1800" dirty="0" smtClean="0"/>
              <a:t> </a:t>
            </a:r>
            <a:r>
              <a:rPr lang="en-US" sz="1800" dirty="0"/>
              <a:t>AL, </a:t>
            </a:r>
            <a:r>
              <a:rPr lang="en-US" sz="1800" dirty="0" err="1"/>
              <a:t>Phillippy</a:t>
            </a:r>
            <a:r>
              <a:rPr lang="en-US" sz="1800" dirty="0"/>
              <a:t> A, Carlton J, </a:t>
            </a:r>
            <a:r>
              <a:rPr lang="en-US" sz="1800" dirty="0" err="1"/>
              <a:t>Salzberg</a:t>
            </a:r>
            <a:r>
              <a:rPr lang="en-US" sz="1800" dirty="0"/>
              <a:t> SL: </a:t>
            </a:r>
            <a:r>
              <a:rPr lang="en-US" sz="1800" b="1" dirty="0"/>
              <a:t>Fast algorithms for large-scale genome alignment and comparison</a:t>
            </a:r>
            <a:r>
              <a:rPr lang="en-US" sz="1800" dirty="0"/>
              <a:t>. Nucleic Acids Res. 2002, 30(11):2478-83</a:t>
            </a:r>
            <a:r>
              <a:rPr lang="en-US" sz="1800" dirty="0" smtClean="0"/>
              <a:t>.</a:t>
            </a:r>
          </a:p>
          <a:p>
            <a:pPr>
              <a:buNone/>
            </a:pPr>
            <a:endParaRPr lang="en-US" sz="1800" dirty="0"/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Dohm</a:t>
            </a:r>
            <a:r>
              <a:rPr lang="en-US" sz="1800" dirty="0" smtClean="0"/>
              <a:t> </a:t>
            </a:r>
            <a:r>
              <a:rPr lang="en-US" sz="1800" dirty="0"/>
              <a:t>JC, </a:t>
            </a:r>
            <a:r>
              <a:rPr lang="en-US" sz="1800" dirty="0" err="1"/>
              <a:t>Lottaz</a:t>
            </a:r>
            <a:r>
              <a:rPr lang="en-US" sz="1800" dirty="0"/>
              <a:t> C, </a:t>
            </a:r>
            <a:r>
              <a:rPr lang="en-US" sz="1800" dirty="0" err="1"/>
              <a:t>Borodina</a:t>
            </a:r>
            <a:r>
              <a:rPr lang="en-US" sz="1800" dirty="0"/>
              <a:t> T, </a:t>
            </a:r>
            <a:r>
              <a:rPr lang="en-US" sz="1800" dirty="0" err="1"/>
              <a:t>Himmelbauer</a:t>
            </a:r>
            <a:r>
              <a:rPr lang="en-US" sz="1800" dirty="0"/>
              <a:t> H: </a:t>
            </a:r>
            <a:r>
              <a:rPr lang="en-US" sz="1800" b="1" dirty="0"/>
              <a:t>Substantial biases in ultra-short read data sets from high-throughput DNA sequencing. </a:t>
            </a:r>
            <a:r>
              <a:rPr lang="en-US" sz="1800" dirty="0"/>
              <a:t> </a:t>
            </a:r>
            <a:r>
              <a:rPr lang="en-US" sz="1800" i="1" dirty="0"/>
              <a:t>Nucleic Acids Res</a:t>
            </a:r>
            <a:r>
              <a:rPr lang="en-US" sz="1800" dirty="0"/>
              <a:t> 2008, </a:t>
            </a:r>
            <a:r>
              <a:rPr lang="en-US" sz="1800" b="1" dirty="0"/>
              <a:t>36:</a:t>
            </a:r>
            <a:r>
              <a:rPr lang="en-US" sz="1800" dirty="0"/>
              <a:t>e105</a:t>
            </a:r>
            <a:r>
              <a:rPr lang="en-US" sz="1800" dirty="0" smtClean="0"/>
              <a:t>+.</a:t>
            </a:r>
          </a:p>
          <a:p>
            <a:pPr>
              <a:buNone/>
            </a:pPr>
            <a:endParaRPr lang="en-US" sz="1800" dirty="0"/>
          </a:p>
          <a:p>
            <a:pPr>
              <a:buNone/>
            </a:pPr>
            <a:r>
              <a:rPr lang="en-US" sz="1800" dirty="0" smtClean="0"/>
              <a:t>	Genome </a:t>
            </a:r>
            <a:r>
              <a:rPr lang="en-US" sz="1800" dirty="0"/>
              <a:t>10K Community of Scientists:</a:t>
            </a:r>
            <a:r>
              <a:rPr lang="en-US" sz="1800" i="1" dirty="0"/>
              <a:t> </a:t>
            </a:r>
            <a:r>
              <a:rPr lang="en-US" sz="1800" b="1" dirty="0"/>
              <a:t>Genome 10K: a proposal to obtain whole-genome sequence for 10 000 vertebrate species</a:t>
            </a:r>
            <a:r>
              <a:rPr lang="en-US" sz="1800" b="1" i="1" dirty="0"/>
              <a:t>.</a:t>
            </a:r>
            <a:r>
              <a:rPr lang="en-US" sz="1800" i="1" dirty="0"/>
              <a:t> J. Heredity </a:t>
            </a:r>
            <a:r>
              <a:rPr lang="en-US" sz="1800" dirty="0"/>
              <a:t>2009, 100</a:t>
            </a:r>
            <a:r>
              <a:rPr lang="en-US" sz="1800" i="1" dirty="0"/>
              <a:t>:</a:t>
            </a:r>
            <a:r>
              <a:rPr lang="en-US" sz="1800" dirty="0"/>
              <a:t>659</a:t>
            </a:r>
            <a:r>
              <a:rPr lang="en-US" sz="1800" i="1" dirty="0"/>
              <a:t>-</a:t>
            </a:r>
            <a:r>
              <a:rPr lang="en-US" sz="1800" dirty="0"/>
              <a:t>674</a:t>
            </a:r>
            <a:r>
              <a:rPr lang="en-US" sz="1800" i="1" dirty="0" smtClean="0"/>
              <a:t>.</a:t>
            </a:r>
          </a:p>
          <a:p>
            <a:pPr>
              <a:buNone/>
            </a:pPr>
            <a:endParaRPr lang="en-US" sz="1800" dirty="0"/>
          </a:p>
          <a:p>
            <a:pPr>
              <a:buNone/>
            </a:pPr>
            <a:r>
              <a:rPr lang="en-US" sz="1800" dirty="0" smtClean="0"/>
              <a:t>	Kelley </a:t>
            </a:r>
            <a:r>
              <a:rPr lang="en-US" sz="1800" dirty="0"/>
              <a:t>DR, Schatz MC, </a:t>
            </a:r>
            <a:r>
              <a:rPr lang="en-US" sz="1800" dirty="0" err="1"/>
              <a:t>Salzberg</a:t>
            </a:r>
            <a:r>
              <a:rPr lang="en-US" sz="1800" dirty="0"/>
              <a:t> SL: </a:t>
            </a:r>
            <a:r>
              <a:rPr lang="en-US" sz="1800" b="1" dirty="0"/>
              <a:t>Quake: quality-aware detection and correction of sequencing errors. </a:t>
            </a:r>
            <a:r>
              <a:rPr lang="en-US" sz="1800" dirty="0"/>
              <a:t> </a:t>
            </a:r>
            <a:r>
              <a:rPr lang="en-US" sz="1800" i="1" dirty="0"/>
              <a:t>Genome </a:t>
            </a:r>
            <a:r>
              <a:rPr lang="en-US" sz="1800" i="1" dirty="0" err="1"/>
              <a:t>Biol</a:t>
            </a:r>
            <a:r>
              <a:rPr lang="en-US" sz="1800" dirty="0"/>
              <a:t> 2010, </a:t>
            </a:r>
            <a:r>
              <a:rPr lang="en-US" sz="1800" b="1" dirty="0"/>
              <a:t>11</a:t>
            </a:r>
            <a:r>
              <a:rPr lang="en-US" sz="1800" dirty="0"/>
              <a:t>(11)</a:t>
            </a:r>
            <a:r>
              <a:rPr lang="en-US" sz="1800" b="1" dirty="0"/>
              <a:t>:</a:t>
            </a:r>
            <a:r>
              <a:rPr lang="en-US" sz="1800" dirty="0"/>
              <a:t>R116.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FBDF3-DE8F-4E5D-A613-3F1CDD246CCD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GENOMES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400" dirty="0" smtClean="0"/>
              <a:t>A genome </a:t>
            </a:r>
            <a:r>
              <a:rPr lang="en-US" sz="2400" dirty="0"/>
              <a:t>is the linear sequence of </a:t>
            </a:r>
            <a:r>
              <a:rPr lang="en-US" sz="2400" dirty="0" smtClean="0"/>
              <a:t>bases </a:t>
            </a:r>
            <a:r>
              <a:rPr lang="en-US" sz="2400" dirty="0"/>
              <a:t>of the DNA</a:t>
            </a:r>
            <a:r>
              <a:rPr lang="en-US" sz="2400" dirty="0" smtClean="0"/>
              <a:t>: …..</a:t>
            </a:r>
            <a:r>
              <a:rPr lang="en-US" sz="2400" dirty="0"/>
              <a:t>GATGACATGTAT</a:t>
            </a:r>
            <a:r>
              <a:rPr lang="en-US" sz="2400" dirty="0" smtClean="0"/>
              <a:t>…..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Bacteria: ~2-5 million </a:t>
            </a:r>
            <a:r>
              <a:rPr lang="en-US" sz="2000" dirty="0" smtClean="0"/>
              <a:t>bases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000" dirty="0" smtClean="0"/>
              <a:t>Mammals</a:t>
            </a:r>
            <a:r>
              <a:rPr lang="en-US" sz="2000" dirty="0"/>
              <a:t>: ~3 billion </a:t>
            </a:r>
            <a:r>
              <a:rPr lang="en-US" sz="2000" dirty="0" smtClean="0"/>
              <a:t>bases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Plants: ~24 billion bases and up.</a:t>
            </a:r>
            <a:br>
              <a:rPr lang="en-US" sz="2000" dirty="0" smtClean="0"/>
            </a:b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Current technology does not allow us to read more than 100-1000 contiguous bases from a genome.</a:t>
            </a:r>
            <a:br>
              <a:rPr lang="en-US" sz="2400" dirty="0" smtClean="0"/>
            </a:b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Assembly is required!</a:t>
            </a:r>
            <a:br>
              <a:rPr lang="en-US" sz="2400" dirty="0" smtClean="0"/>
            </a:b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We take multiple copies of a genome, break them into small fragments, and determine the sequences of the fragments … like … a </a:t>
            </a:r>
            <a:r>
              <a:rPr lang="en-US" sz="2400" dirty="0"/>
              <a:t>j</a:t>
            </a:r>
            <a:r>
              <a:rPr lang="en-US" sz="2400" dirty="0" smtClean="0"/>
              <a:t>igsaw puzzle!</a:t>
            </a:r>
            <a:endParaRPr lang="en-US" sz="2000" dirty="0" smtClean="0"/>
          </a:p>
          <a:p>
            <a:endParaRPr lang="en-US" sz="2000" dirty="0"/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  <a:p>
            <a:pPr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FBDF3-DE8F-4E5D-A613-3F1CDD246CC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Assembling a giant jigsaw puzzle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FBDF3-DE8F-4E5D-A613-3F1CDD246CCD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81150" y="1571624"/>
            <a:ext cx="6324600" cy="4451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4861076" y="1571624"/>
            <a:ext cx="30637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2"/>
                </a:solidFill>
              </a:rPr>
              <a:t>http://www.simonbarker.com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2386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GENOME SEQUENCING DATA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641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Sequencing machines (e.g. Illumina sequencers) read 100-150bp fragments of the genome called “reads”.</a:t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000" dirty="0" smtClean="0"/>
              <a:t>Each read is a sequence of letters from the set {A,C,G,T} .</a:t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000" dirty="0" smtClean="0"/>
              <a:t>Each base is assigned a quality score </a:t>
            </a:r>
            <a:r>
              <a:rPr lang="en-US" sz="2000" i="1" dirty="0" smtClean="0"/>
              <a:t>q</a:t>
            </a:r>
            <a:r>
              <a:rPr lang="en-US" sz="2000" dirty="0" smtClean="0"/>
              <a:t> from [0,…,40],  where probability </a:t>
            </a:r>
            <a:r>
              <a:rPr lang="en-US" sz="2000" i="1" dirty="0" smtClean="0"/>
              <a:t>P</a:t>
            </a:r>
            <a:r>
              <a:rPr lang="en-US" sz="2000" dirty="0" smtClean="0"/>
              <a:t> that the base is wrong is </a:t>
            </a:r>
            <a:r>
              <a:rPr lang="en-US" sz="2000" i="1" dirty="0" smtClean="0"/>
              <a:t>10^(-q/10).</a:t>
            </a:r>
            <a:br>
              <a:rPr lang="en-US" sz="2000" i="1" dirty="0" smtClean="0"/>
            </a:br>
            <a:endParaRPr lang="en-US" sz="2000" i="1" dirty="0" smtClean="0"/>
          </a:p>
          <a:p>
            <a:r>
              <a:rPr lang="en-US" sz="2000" dirty="0" smtClean="0"/>
              <a:t>Sequencing machines make mistakes, and the most common type is a SUBSTITUTION, where a letter is read incorrectly.</a:t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000" dirty="0" smtClean="0"/>
              <a:t>Insertions/Deletions (an extra letter read, or a letter missed) are rare (~ 100 times less common).</a:t>
            </a:r>
            <a:endParaRPr lang="en-US" sz="2000" dirty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FBDF3-DE8F-4E5D-A613-3F1CDD246CC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ERRORS are BIASED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3641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 will study the substitution errors in </a:t>
            </a:r>
            <a:r>
              <a:rPr lang="en-US" sz="2400" dirty="0" err="1" smtClean="0"/>
              <a:t>Illumina</a:t>
            </a:r>
            <a:r>
              <a:rPr lang="en-US" sz="2400" dirty="0" smtClean="0"/>
              <a:t> data. </a:t>
            </a:r>
          </a:p>
          <a:p>
            <a:endParaRPr lang="en-US" sz="2400" dirty="0"/>
          </a:p>
          <a:p>
            <a:r>
              <a:rPr lang="en-US" sz="2400" dirty="0" smtClean="0"/>
              <a:t>Such errors are </a:t>
            </a:r>
            <a:r>
              <a:rPr lang="en-US" sz="2400" dirty="0" smtClean="0"/>
              <a:t>biased</a:t>
            </a:r>
            <a:r>
              <a:rPr lang="en-US" sz="2400" dirty="0" smtClean="0"/>
              <a:t>, </a:t>
            </a:r>
            <a:r>
              <a:rPr lang="en-US" sz="2400" dirty="0" smtClean="0"/>
              <a:t>e.g. </a:t>
            </a:r>
            <a:r>
              <a:rPr lang="en-US" sz="2400" dirty="0" err="1" smtClean="0"/>
              <a:t>Dohm</a:t>
            </a:r>
            <a:r>
              <a:rPr lang="en-US" sz="2400" dirty="0" smtClean="0"/>
              <a:t> </a:t>
            </a:r>
            <a:r>
              <a:rPr lang="en-US" sz="2400" i="1" dirty="0" smtClean="0"/>
              <a:t>et al</a:t>
            </a:r>
            <a:r>
              <a:rPr lang="en-US" sz="2400" dirty="0" smtClean="0"/>
              <a:t>. determined that the most frequent type of base substitution error is an A to a C and the least frequent one is a C to a G.</a:t>
            </a:r>
          </a:p>
          <a:p>
            <a:pPr>
              <a:buNone/>
            </a:pPr>
            <a:endParaRPr lang="en-US" sz="2400" dirty="0"/>
          </a:p>
          <a:p>
            <a:r>
              <a:rPr lang="en-US" sz="2400" dirty="0" smtClean="0"/>
              <a:t>Kelly </a:t>
            </a:r>
            <a:r>
              <a:rPr lang="en-US" sz="2400" i="1" dirty="0" smtClean="0"/>
              <a:t>et al</a:t>
            </a:r>
            <a:r>
              <a:rPr lang="en-US" sz="2400" dirty="0" smtClean="0"/>
              <a:t>. found that the dominant substitution errors changed with different quality scores.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FBDF3-DE8F-4E5D-A613-3F1CDD246CC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3023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7921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DATABASES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399"/>
          </a:xfrm>
        </p:spPr>
        <p:txBody>
          <a:bodyPr>
            <a:normAutofit/>
          </a:bodyPr>
          <a:lstStyle/>
          <a:p>
            <a:pPr marL="457200" indent="-457200"/>
            <a:r>
              <a:rPr lang="en-US" sz="2400" dirty="0" smtClean="0"/>
              <a:t>Input data </a:t>
            </a:r>
            <a:r>
              <a:rPr lang="en-US" sz="2400" dirty="0"/>
              <a:t>for </a:t>
            </a:r>
            <a:r>
              <a:rPr lang="en-US" sz="2400" dirty="0" smtClean="0"/>
              <a:t>Rhodobacter </a:t>
            </a:r>
            <a:r>
              <a:rPr lang="en-US" sz="2400" dirty="0" err="1" smtClean="0"/>
              <a:t>sphaeroedes</a:t>
            </a:r>
            <a:r>
              <a:rPr lang="en-US" sz="2400" dirty="0" smtClean="0"/>
              <a:t> </a:t>
            </a:r>
            <a:r>
              <a:rPr lang="en-US" sz="2400" dirty="0"/>
              <a:t>bacteria </a:t>
            </a:r>
            <a:r>
              <a:rPr lang="en-US" sz="2400" dirty="0" smtClean="0"/>
              <a:t>: </a:t>
            </a:r>
          </a:p>
          <a:p>
            <a:pPr marL="857250" lvl="1" indent="-457200"/>
            <a:r>
              <a:rPr lang="en-US" sz="2000" dirty="0" smtClean="0"/>
              <a:t>two matrices, R and Q, both (n by l), containing read sequences and quality scores, where l is the read length and n is the number of reads. </a:t>
            </a:r>
          </a:p>
          <a:p>
            <a:pPr marL="857250" lvl="1" indent="-457200"/>
            <a:r>
              <a:rPr lang="en-US" sz="2000" dirty="0" smtClean="0"/>
              <a:t>Finished sequence – a string (vector) of letters (bases) of length ~4.6M that represents the true genome sequence for the </a:t>
            </a:r>
            <a:r>
              <a:rPr lang="en-US" sz="2000" dirty="0"/>
              <a:t>b</a:t>
            </a:r>
            <a:r>
              <a:rPr lang="en-US" sz="2000" dirty="0" smtClean="0"/>
              <a:t>acteria</a:t>
            </a:r>
          </a:p>
          <a:p>
            <a:pPr marL="457200" indent="-457200"/>
            <a:r>
              <a:rPr lang="en-US" sz="2400" dirty="0" smtClean="0"/>
              <a:t>l=101 and n=2,000,000. </a:t>
            </a:r>
          </a:p>
          <a:p>
            <a:pPr marL="457200" indent="-457200"/>
            <a:r>
              <a:rPr lang="en-US" sz="2400" dirty="0" smtClean="0"/>
              <a:t>Additional databases (faux data, published results, similar data for </a:t>
            </a:r>
            <a:r>
              <a:rPr lang="en-US" sz="2400" dirty="0" err="1" smtClean="0"/>
              <a:t>Staphylicoccus</a:t>
            </a:r>
            <a:r>
              <a:rPr lang="en-US" sz="2400" dirty="0" smtClean="0"/>
              <a:t> </a:t>
            </a:r>
            <a:r>
              <a:rPr lang="en-US" sz="2400" dirty="0" err="1" smtClean="0"/>
              <a:t>aureus</a:t>
            </a:r>
            <a:r>
              <a:rPr lang="en-US" sz="2400" dirty="0" smtClean="0"/>
              <a:t>) will be used for validation and testing</a:t>
            </a:r>
            <a:r>
              <a:rPr lang="en-US" sz="2000" dirty="0" smtClean="0"/>
              <a:t>.</a:t>
            </a:r>
          </a:p>
          <a:p>
            <a:pPr marL="457200" indent="-457200">
              <a:buNone/>
            </a:pPr>
            <a:endParaRPr lang="en-US" sz="2000" dirty="0"/>
          </a:p>
          <a:p>
            <a:pPr marL="457200" indent="-45720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FBDF3-DE8F-4E5D-A613-3F1CDD246CC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7921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APPROACH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399"/>
          </a:xfrm>
        </p:spPr>
        <p:txBody>
          <a:bodyPr>
            <a:normAutofit/>
          </a:bodyPr>
          <a:lstStyle/>
          <a:p>
            <a:pPr marL="457200" indent="-457200"/>
            <a:r>
              <a:rPr lang="en-US" sz="2400" dirty="0" smtClean="0"/>
              <a:t>The project will be split into three major parts:</a:t>
            </a:r>
          </a:p>
          <a:p>
            <a:pPr marL="857250" lvl="1" indent="-457200"/>
            <a:r>
              <a:rPr lang="en-US" sz="2000" dirty="0" smtClean="0"/>
              <a:t>Aligning the reads to the finished sequence and finding out where the substitution errors are.</a:t>
            </a:r>
          </a:p>
          <a:p>
            <a:pPr marL="857250" lvl="1" indent="-457200"/>
            <a:r>
              <a:rPr lang="en-US" sz="2000" dirty="0" smtClean="0"/>
              <a:t>Constructing Substitution Error Matrices  </a:t>
            </a:r>
            <a:r>
              <a:rPr lang="en-US" sz="2000" dirty="0" err="1"/>
              <a:t>E</a:t>
            </a:r>
            <a:r>
              <a:rPr lang="en-US" sz="2000" baseline="-25000" dirty="0" err="1"/>
              <a:t>q</a:t>
            </a:r>
            <a:r>
              <a:rPr lang="en-US" sz="2000" baseline="-25000" dirty="0"/>
              <a:t>  </a:t>
            </a:r>
            <a:r>
              <a:rPr lang="en-US" sz="2000" dirty="0"/>
              <a:t>for Different Quality </a:t>
            </a:r>
            <a:r>
              <a:rPr lang="en-US" sz="2000" dirty="0" smtClean="0"/>
              <a:t>Scores, e.g. determining the frequencies of different types of substitution errors as a function of the quality scores.</a:t>
            </a:r>
          </a:p>
          <a:p>
            <a:pPr marL="857250" lvl="1" indent="-457200"/>
            <a:r>
              <a:rPr lang="en-US" sz="2000" dirty="0" smtClean="0"/>
              <a:t>Constructing Substitution Error Matrices  </a:t>
            </a:r>
            <a:r>
              <a:rPr lang="en-US" sz="2000" dirty="0" err="1" smtClean="0"/>
              <a:t>E</a:t>
            </a:r>
            <a:r>
              <a:rPr lang="en-US" sz="2000" baseline="-25000" dirty="0" err="1" smtClean="0"/>
              <a:t>g</a:t>
            </a:r>
            <a:r>
              <a:rPr lang="en-US" sz="2000" baseline="-25000" dirty="0" smtClean="0"/>
              <a:t>  </a:t>
            </a:r>
            <a:r>
              <a:rPr lang="en-US" sz="2000" dirty="0"/>
              <a:t>for Different </a:t>
            </a:r>
            <a:r>
              <a:rPr lang="en-US" sz="2000" dirty="0" smtClean="0"/>
              <a:t>GC content of the sequences, </a:t>
            </a:r>
            <a:r>
              <a:rPr lang="en-US" sz="2000" dirty="0"/>
              <a:t>e.g. </a:t>
            </a:r>
            <a:r>
              <a:rPr lang="en-US" sz="2000" dirty="0" smtClean="0"/>
              <a:t>determining </a:t>
            </a:r>
            <a:r>
              <a:rPr lang="en-US" sz="2000" dirty="0"/>
              <a:t>frequencies of different types of </a:t>
            </a:r>
            <a:r>
              <a:rPr lang="en-US" sz="2000" dirty="0" smtClean="0"/>
              <a:t>substitution errors </a:t>
            </a:r>
            <a:r>
              <a:rPr lang="en-US" sz="2000" dirty="0"/>
              <a:t>as </a:t>
            </a:r>
            <a:r>
              <a:rPr lang="en-US" sz="2000" dirty="0" smtClean="0"/>
              <a:t>a function </a:t>
            </a:r>
            <a:r>
              <a:rPr lang="en-US" sz="2000" dirty="0"/>
              <a:t>of </a:t>
            </a:r>
            <a:r>
              <a:rPr lang="en-US" sz="2000" dirty="0" smtClean="0"/>
              <a:t>the CG content of reads.</a:t>
            </a:r>
          </a:p>
          <a:p>
            <a:pPr marL="457200" indent="-457200">
              <a:buNone/>
            </a:pPr>
            <a:endParaRPr lang="en-US" sz="2000" dirty="0"/>
          </a:p>
          <a:p>
            <a:pPr marL="457200" indent="-45720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FBDF3-DE8F-4E5D-A613-3F1CDD246CC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700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Part 1:  Annotating the Reads</a:t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Part 1a: Determine the best global alignment of each 	       read to the finished sequence .</a:t>
            </a:r>
          </a:p>
          <a:p>
            <a:pPr>
              <a:buNone/>
            </a:pPr>
            <a:r>
              <a:rPr lang="en-US" sz="2800" dirty="0" smtClean="0"/>
              <a:t>	</a:t>
            </a:r>
          </a:p>
          <a:p>
            <a:r>
              <a:rPr lang="en-US" sz="2800" dirty="0" smtClean="0"/>
              <a:t>Part 1b: Determine the best local alignment. Identify </a:t>
            </a:r>
            <a:r>
              <a:rPr lang="en-US" sz="2800" smtClean="0"/>
              <a:t>all 	        insertion and deletion errors </a:t>
            </a:r>
            <a:r>
              <a:rPr lang="en-US" sz="2800" dirty="0" smtClean="0"/>
              <a:t>on the read </a:t>
            </a:r>
            <a:r>
              <a:rPr lang="en-US" sz="2800" smtClean="0"/>
              <a:t>in 	        order </a:t>
            </a:r>
            <a:r>
              <a:rPr lang="en-US" sz="2800" dirty="0" smtClean="0"/>
              <a:t>to align </a:t>
            </a:r>
            <a:r>
              <a:rPr lang="en-US" sz="2800" smtClean="0"/>
              <a:t>individual bases </a:t>
            </a:r>
            <a:r>
              <a:rPr lang="en-US" sz="2800" dirty="0" smtClean="0"/>
              <a:t>onto the </a:t>
            </a:r>
            <a:r>
              <a:rPr lang="en-US" sz="2800" smtClean="0"/>
              <a:t>finished 	        sequence </a:t>
            </a:r>
            <a:r>
              <a:rPr lang="en-US" sz="2800" dirty="0" smtClean="0"/>
              <a:t>correctly.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Part 1c: Compare the corresponding bases in the aligned 	       sequences to determine the substitution errors.  	       Create annotated reads marking these 	     	       substitution errors.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FBDF3-DE8F-4E5D-A613-3F1CDD246CC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3306</TotalTime>
  <Words>1334</Words>
  <Application>Microsoft Office PowerPoint</Application>
  <PresentationFormat>On-screen Show (4:3)</PresentationFormat>
  <Paragraphs>312</Paragraphs>
  <Slides>29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Determining Error Biases in Second-Generation DNA Sequencing Data  Project Proposal  </vt:lpstr>
      <vt:lpstr>Project Background</vt:lpstr>
      <vt:lpstr>GENOMES</vt:lpstr>
      <vt:lpstr>Assembling a giant jigsaw puzzle</vt:lpstr>
      <vt:lpstr>GENOME SEQUENCING DATA</vt:lpstr>
      <vt:lpstr>ERRORS are BIASED</vt:lpstr>
      <vt:lpstr>DATABASES</vt:lpstr>
      <vt:lpstr>APPROACH</vt:lpstr>
      <vt:lpstr>Part 1:  Annotating the Reads </vt:lpstr>
      <vt:lpstr>Part 1a:  Global Alignment of the Reads  </vt:lpstr>
      <vt:lpstr>Part 1b:  Local Alignment of the Reads </vt:lpstr>
      <vt:lpstr>Smith-Waterman alignment (from Wikipedia)  </vt:lpstr>
      <vt:lpstr>Smith-Waterman Alignment</vt:lpstr>
      <vt:lpstr>Smith-Waterman alignment: finding possible paths Sequence 1 (horizontal) = read  sequence  &amp;  Sequence 2 (vertical) = finished sequence  </vt:lpstr>
      <vt:lpstr>Smith-Waterman alignment: determining the best path  Sequence 1 (horizontal) = read  sequence  &amp;  Sequence 2 (vertical) = finished sequence   </vt:lpstr>
      <vt:lpstr>Smith-Waterman alignment: interpreting the results  </vt:lpstr>
      <vt:lpstr>Expected Problems</vt:lpstr>
      <vt:lpstr>Part 1c:  Marking the Substitution Errors</vt:lpstr>
      <vt:lpstr>Part 2:  Determining the most frequent errors as a function of quality scores </vt:lpstr>
      <vt:lpstr>Part 3:  Determining the most frequent errors as a function of GC content </vt:lpstr>
      <vt:lpstr>Part 3:  Determining the most frequent errors as a function of GC content</vt:lpstr>
      <vt:lpstr>IMPLEMENTATION</vt:lpstr>
      <vt:lpstr>VALIDATION</vt:lpstr>
      <vt:lpstr>VALIDATION</vt:lpstr>
      <vt:lpstr>VALIDATION</vt:lpstr>
      <vt:lpstr>TESTING</vt:lpstr>
      <vt:lpstr>PROJECT SCHEDULE  / MILESTONES</vt:lpstr>
      <vt:lpstr>DELIVERABLES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Determining Error Biases in Second-Generation DNA Sequencing Data  Project Proposal</dc:title>
  <dc:creator>Waterdrinker</dc:creator>
  <cp:lastModifiedBy>Waterdrinker</cp:lastModifiedBy>
  <cp:revision>190</cp:revision>
  <dcterms:created xsi:type="dcterms:W3CDTF">2011-10-11T08:10:03Z</dcterms:created>
  <dcterms:modified xsi:type="dcterms:W3CDTF">2011-10-18T21:02:35Z</dcterms:modified>
</cp:coreProperties>
</file>