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1" r:id="rId5"/>
    <p:sldId id="262" r:id="rId6"/>
    <p:sldId id="265" r:id="rId7"/>
    <p:sldId id="290" r:id="rId8"/>
    <p:sldId id="281" r:id="rId9"/>
    <p:sldId id="282" r:id="rId10"/>
    <p:sldId id="283" r:id="rId11"/>
    <p:sldId id="284" r:id="rId12"/>
    <p:sldId id="270" r:id="rId13"/>
    <p:sldId id="271" r:id="rId14"/>
    <p:sldId id="276" r:id="rId15"/>
    <p:sldId id="279" r:id="rId16"/>
    <p:sldId id="277" r:id="rId17"/>
    <p:sldId id="278" r:id="rId18"/>
    <p:sldId id="267" r:id="rId19"/>
    <p:sldId id="273" r:id="rId2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AE0BE"/>
    <a:srgbClr val="F6D8B8"/>
    <a:srgbClr val="FFCCFF"/>
    <a:srgbClr val="FF0066"/>
    <a:srgbClr val="FFCC99"/>
    <a:srgbClr val="FF0000"/>
    <a:srgbClr val="A10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75537" autoAdjust="0"/>
  </p:normalViewPr>
  <p:slideViewPr>
    <p:cSldViewPr>
      <p:cViewPr varScale="1">
        <p:scale>
          <a:sx n="91" d="100"/>
          <a:sy n="91" d="100"/>
        </p:scale>
        <p:origin x="-13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3882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49.wmf"/><Relationship Id="rId4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09513D6C-6585-4866-9B42-99FFE779D0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5FACDC6E-82BF-4EB6-B465-84DD0A3A1A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1AD38-F356-4C6B-9608-7FD8D12B5BEB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title of this presentation is: Uncertainty Assessment of Prognostics Implementation of Electronics Under Vibration Loading.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0C10E7-A7A5-474C-8C93-306349F5E6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5652120" y="6525344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1000" b="1" dirty="0"/>
              <a:t>University of </a:t>
            </a:r>
            <a:r>
              <a:rPr lang="en-US" sz="1000" b="1" dirty="0" smtClean="0"/>
              <a:t>Maryland</a:t>
            </a:r>
            <a:endParaRPr lang="en-US" sz="1000" b="1" dirty="0"/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4495800" y="6530975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fld id="{19B1C852-FD87-4CFD-A4DE-6F80AF0778C5}" type="slidenum">
              <a:rPr lang="en-US" sz="800"/>
              <a:pPr eaLnBrk="1" hangingPunct="1"/>
              <a:t>‹#›</a:t>
            </a:fld>
            <a:endParaRPr lang="en-US" sz="80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87536" y="6477000"/>
          <a:ext cx="700088" cy="369888"/>
        </p:xfrm>
        <a:graphic>
          <a:graphicData uri="http://schemas.openxmlformats.org/presentationml/2006/ole">
            <p:oleObj spid="_x0000_s1026" name="SmartDraw" r:id="rId15" imgW="2340720" imgH="1206720" progId="">
              <p:embed/>
            </p:oleObj>
          </a:graphicData>
        </a:graphic>
      </p:graphicFrame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228600" y="6448425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4442" name="Text Box 10"/>
          <p:cNvSpPr txBox="1">
            <a:spLocks noChangeArrowheads="1"/>
          </p:cNvSpPr>
          <p:nvPr/>
        </p:nvSpPr>
        <p:spPr bwMode="auto">
          <a:xfrm>
            <a:off x="4495800" y="6530975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fld id="{0855427E-82F2-4583-95A4-CECDCA88F5CA}" type="slidenum">
              <a:rPr lang="en-US" sz="800"/>
              <a:pPr eaLnBrk="1" hangingPunct="1"/>
              <a:t>‹#›</a:t>
            </a:fld>
            <a:endParaRPr lang="en-US" sz="800"/>
          </a:p>
        </p:txBody>
      </p:sp>
      <p:sp>
        <p:nvSpPr>
          <p:cNvPr id="274444" name="Line 12"/>
          <p:cNvSpPr>
            <a:spLocks noChangeShapeType="1"/>
          </p:cNvSpPr>
          <p:nvPr/>
        </p:nvSpPr>
        <p:spPr bwMode="auto">
          <a:xfrm>
            <a:off x="228600" y="6448425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ihe@calce.um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484784"/>
            <a:ext cx="8655496" cy="1524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 Identification of Nonlinear State-Space Battery Models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284984"/>
            <a:ext cx="8229600" cy="30243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b="1" dirty="0" smtClean="0"/>
              <a:t>Wei He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Department of Mechanical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hlinkClick r:id="rId3"/>
              </a:rPr>
              <a:t>weihe@calce.umd.edu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Course Advisor: Prof. </a:t>
            </a:r>
            <a:r>
              <a:rPr lang="en-US" sz="2400" b="1" dirty="0" err="1" smtClean="0"/>
              <a:t>Balan</a:t>
            </a:r>
            <a:r>
              <a:rPr lang="en-US" sz="2400" b="1" dirty="0" smtClean="0"/>
              <a:t>, Prof. </a:t>
            </a:r>
            <a:r>
              <a:rPr lang="en-US" sz="2400" b="1" dirty="0" err="1" smtClean="0"/>
              <a:t>Ide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Research Advisor: Dr. </a:t>
            </a:r>
            <a:r>
              <a:rPr lang="en-US" sz="2400" b="1" dirty="0" err="1" smtClean="0"/>
              <a:t>Chaochao</a:t>
            </a:r>
            <a:r>
              <a:rPr lang="en-US" sz="2400" b="1" dirty="0" smtClean="0"/>
              <a:t> Chen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Dec. 11 2012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</p:txBody>
      </p:sp>
      <p:sp>
        <p:nvSpPr>
          <p:cNvPr id="2053" name="Line 15"/>
          <p:cNvSpPr>
            <a:spLocks noChangeShapeType="1"/>
          </p:cNvSpPr>
          <p:nvPr/>
        </p:nvSpPr>
        <p:spPr bwMode="auto">
          <a:xfrm>
            <a:off x="228600" y="6448425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7584" y="4766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ASMC 663 End-Of-Semester Presentation 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Freeform 10"/>
          <p:cNvSpPr>
            <a:spLocks/>
          </p:cNvSpPr>
          <p:nvPr/>
        </p:nvSpPr>
        <p:spPr bwMode="auto">
          <a:xfrm>
            <a:off x="1047750" y="3949700"/>
            <a:ext cx="2647950" cy="52705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267" y="266"/>
              </a:cxn>
              <a:cxn ang="0">
                <a:pos x="540" y="230"/>
              </a:cxn>
              <a:cxn ang="0">
                <a:pos x="741" y="212"/>
              </a:cxn>
              <a:cxn ang="0">
                <a:pos x="897" y="166"/>
              </a:cxn>
              <a:cxn ang="0">
                <a:pos x="1065" y="113"/>
              </a:cxn>
              <a:cxn ang="0">
                <a:pos x="1290" y="86"/>
              </a:cxn>
              <a:cxn ang="0">
                <a:pos x="1668" y="2"/>
              </a:cxn>
            </a:cxnLst>
            <a:rect l="0" t="0" r="r" b="b"/>
            <a:pathLst>
              <a:path w="1668" h="332">
                <a:moveTo>
                  <a:pt x="0" y="332"/>
                </a:moveTo>
                <a:cubicBezTo>
                  <a:pt x="60" y="320"/>
                  <a:pt x="160" y="284"/>
                  <a:pt x="267" y="266"/>
                </a:cubicBezTo>
                <a:cubicBezTo>
                  <a:pt x="357" y="249"/>
                  <a:pt x="461" y="239"/>
                  <a:pt x="540" y="230"/>
                </a:cubicBezTo>
                <a:cubicBezTo>
                  <a:pt x="620" y="215"/>
                  <a:pt x="682" y="223"/>
                  <a:pt x="741" y="212"/>
                </a:cubicBezTo>
                <a:cubicBezTo>
                  <a:pt x="800" y="201"/>
                  <a:pt x="843" y="182"/>
                  <a:pt x="897" y="166"/>
                </a:cubicBezTo>
                <a:cubicBezTo>
                  <a:pt x="995" y="136"/>
                  <a:pt x="879" y="179"/>
                  <a:pt x="1065" y="113"/>
                </a:cubicBezTo>
                <a:cubicBezTo>
                  <a:pt x="1129" y="101"/>
                  <a:pt x="1218" y="89"/>
                  <a:pt x="1290" y="86"/>
                </a:cubicBezTo>
                <a:cubicBezTo>
                  <a:pt x="1390" y="68"/>
                  <a:pt x="1625" y="0"/>
                  <a:pt x="1668" y="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990600" y="4067175"/>
            <a:ext cx="2514600" cy="4318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183" y="207"/>
              </a:cxn>
              <a:cxn ang="0">
                <a:pos x="384" y="207"/>
              </a:cxn>
              <a:cxn ang="0">
                <a:pos x="570" y="135"/>
              </a:cxn>
              <a:cxn ang="0">
                <a:pos x="777" y="117"/>
              </a:cxn>
              <a:cxn ang="0">
                <a:pos x="1008" y="36"/>
              </a:cxn>
              <a:cxn ang="0">
                <a:pos x="1140" y="96"/>
              </a:cxn>
              <a:cxn ang="0">
                <a:pos x="1287" y="33"/>
              </a:cxn>
              <a:cxn ang="0">
                <a:pos x="1422" y="42"/>
              </a:cxn>
              <a:cxn ang="0">
                <a:pos x="1584" y="0"/>
              </a:cxn>
            </a:cxnLst>
            <a:rect l="0" t="0" r="r" b="b"/>
            <a:pathLst>
              <a:path w="1584" h="272">
                <a:moveTo>
                  <a:pt x="0" y="272"/>
                </a:moveTo>
                <a:cubicBezTo>
                  <a:pt x="34" y="262"/>
                  <a:pt x="114" y="225"/>
                  <a:pt x="183" y="207"/>
                </a:cubicBezTo>
                <a:cubicBezTo>
                  <a:pt x="247" y="196"/>
                  <a:pt x="320" y="219"/>
                  <a:pt x="384" y="207"/>
                </a:cubicBezTo>
                <a:cubicBezTo>
                  <a:pt x="444" y="198"/>
                  <a:pt x="493" y="148"/>
                  <a:pt x="570" y="135"/>
                </a:cubicBezTo>
                <a:cubicBezTo>
                  <a:pt x="635" y="120"/>
                  <a:pt x="704" y="133"/>
                  <a:pt x="777" y="117"/>
                </a:cubicBezTo>
                <a:cubicBezTo>
                  <a:pt x="854" y="106"/>
                  <a:pt x="939" y="46"/>
                  <a:pt x="1008" y="36"/>
                </a:cubicBezTo>
                <a:cubicBezTo>
                  <a:pt x="1068" y="33"/>
                  <a:pt x="1094" y="96"/>
                  <a:pt x="1140" y="96"/>
                </a:cubicBezTo>
                <a:cubicBezTo>
                  <a:pt x="1186" y="101"/>
                  <a:pt x="1213" y="49"/>
                  <a:pt x="1287" y="33"/>
                </a:cubicBezTo>
                <a:cubicBezTo>
                  <a:pt x="1334" y="24"/>
                  <a:pt x="1372" y="47"/>
                  <a:pt x="1422" y="42"/>
                </a:cubicBezTo>
                <a:cubicBezTo>
                  <a:pt x="1472" y="37"/>
                  <a:pt x="1551" y="9"/>
                  <a:pt x="1584" y="0"/>
                </a:cubicBezTo>
              </a:path>
            </a:pathLst>
          </a:custGeom>
          <a:noFill/>
          <a:ln w="9525" cap="flat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2286000" y="3567113"/>
            <a:ext cx="2109788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23" name="AutoShape 75"/>
          <p:cNvSpPr>
            <a:spLocks noChangeAspect="1" noChangeArrowheads="1"/>
          </p:cNvSpPr>
          <p:nvPr/>
        </p:nvSpPr>
        <p:spPr bwMode="auto">
          <a:xfrm>
            <a:off x="1114425" y="4400550"/>
            <a:ext cx="119063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26" name="AutoShape 78"/>
          <p:cNvSpPr>
            <a:spLocks noChangeAspect="1" noChangeArrowheads="1"/>
          </p:cNvSpPr>
          <p:nvPr/>
        </p:nvSpPr>
        <p:spPr bwMode="auto">
          <a:xfrm>
            <a:off x="1571625" y="4310063"/>
            <a:ext cx="119063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27" name="AutoShape 79"/>
          <p:cNvSpPr>
            <a:spLocks noChangeAspect="1" noChangeArrowheads="1"/>
          </p:cNvSpPr>
          <p:nvPr/>
        </p:nvSpPr>
        <p:spPr bwMode="auto">
          <a:xfrm>
            <a:off x="2105025" y="4154488"/>
            <a:ext cx="119063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28" name="AutoShape 80"/>
          <p:cNvSpPr>
            <a:spLocks noChangeAspect="1" noChangeArrowheads="1"/>
          </p:cNvSpPr>
          <p:nvPr/>
        </p:nvSpPr>
        <p:spPr bwMode="auto">
          <a:xfrm>
            <a:off x="2714625" y="4194175"/>
            <a:ext cx="119063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129" name="AutoShape 81"/>
          <p:cNvSpPr>
            <a:spLocks noChangeAspect="1" noChangeArrowheads="1"/>
          </p:cNvSpPr>
          <p:nvPr/>
        </p:nvSpPr>
        <p:spPr bwMode="auto">
          <a:xfrm>
            <a:off x="3521075" y="3949700"/>
            <a:ext cx="119063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609600" y="22717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09600" y="4710113"/>
            <a:ext cx="501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61" name="Oval 13"/>
          <p:cNvSpPr>
            <a:spLocks noChangeAspect="1" noChangeArrowheads="1"/>
          </p:cNvSpPr>
          <p:nvPr/>
        </p:nvSpPr>
        <p:spPr bwMode="auto">
          <a:xfrm>
            <a:off x="3429000" y="4040188"/>
            <a:ext cx="73025" cy="73025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effectLst/>
          <a:scene3d>
            <a:camera prst="legacyPerspectiveFront">
              <a:rot lat="17699998" lon="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3119438" y="3122613"/>
            <a:ext cx="1071562" cy="904875"/>
          </a:xfrm>
          <a:custGeom>
            <a:avLst/>
            <a:gdLst/>
            <a:ahLst/>
            <a:cxnLst>
              <a:cxn ang="0">
                <a:pos x="171" y="567"/>
              </a:cxn>
              <a:cxn ang="0">
                <a:pos x="0" y="567"/>
              </a:cxn>
              <a:cxn ang="0">
                <a:pos x="243" y="501"/>
              </a:cxn>
              <a:cxn ang="0">
                <a:pos x="360" y="357"/>
              </a:cxn>
              <a:cxn ang="0">
                <a:pos x="438" y="180"/>
              </a:cxn>
              <a:cxn ang="0">
                <a:pos x="519" y="27"/>
              </a:cxn>
              <a:cxn ang="0">
                <a:pos x="624" y="21"/>
              </a:cxn>
              <a:cxn ang="0">
                <a:pos x="687" y="153"/>
              </a:cxn>
              <a:cxn ang="0">
                <a:pos x="750" y="315"/>
              </a:cxn>
              <a:cxn ang="0">
                <a:pos x="801" y="429"/>
              </a:cxn>
              <a:cxn ang="0">
                <a:pos x="867" y="522"/>
              </a:cxn>
              <a:cxn ang="0">
                <a:pos x="966" y="570"/>
              </a:cxn>
              <a:cxn ang="0">
                <a:pos x="906" y="567"/>
              </a:cxn>
              <a:cxn ang="0">
                <a:pos x="171" y="567"/>
              </a:cxn>
            </a:cxnLst>
            <a:rect l="0" t="0" r="r" b="b"/>
            <a:pathLst>
              <a:path w="966" h="570">
                <a:moveTo>
                  <a:pt x="171" y="567"/>
                </a:moveTo>
                <a:lnTo>
                  <a:pt x="0" y="567"/>
                </a:lnTo>
                <a:cubicBezTo>
                  <a:pt x="12" y="556"/>
                  <a:pt x="183" y="536"/>
                  <a:pt x="243" y="501"/>
                </a:cubicBezTo>
                <a:cubicBezTo>
                  <a:pt x="303" y="466"/>
                  <a:pt x="328" y="410"/>
                  <a:pt x="360" y="357"/>
                </a:cubicBezTo>
                <a:cubicBezTo>
                  <a:pt x="392" y="304"/>
                  <a:pt x="411" y="235"/>
                  <a:pt x="438" y="180"/>
                </a:cubicBezTo>
                <a:cubicBezTo>
                  <a:pt x="465" y="125"/>
                  <a:pt x="488" y="54"/>
                  <a:pt x="519" y="27"/>
                </a:cubicBezTo>
                <a:cubicBezTo>
                  <a:pt x="550" y="0"/>
                  <a:pt x="596" y="0"/>
                  <a:pt x="624" y="21"/>
                </a:cubicBezTo>
                <a:cubicBezTo>
                  <a:pt x="652" y="42"/>
                  <a:pt x="666" y="104"/>
                  <a:pt x="687" y="153"/>
                </a:cubicBezTo>
                <a:cubicBezTo>
                  <a:pt x="708" y="202"/>
                  <a:pt x="731" y="269"/>
                  <a:pt x="750" y="315"/>
                </a:cubicBezTo>
                <a:cubicBezTo>
                  <a:pt x="769" y="361"/>
                  <a:pt x="782" y="395"/>
                  <a:pt x="801" y="429"/>
                </a:cubicBezTo>
                <a:cubicBezTo>
                  <a:pt x="820" y="463"/>
                  <a:pt x="839" y="499"/>
                  <a:pt x="867" y="522"/>
                </a:cubicBezTo>
                <a:cubicBezTo>
                  <a:pt x="895" y="545"/>
                  <a:pt x="960" y="563"/>
                  <a:pt x="966" y="570"/>
                </a:cubicBezTo>
                <a:lnTo>
                  <a:pt x="906" y="567"/>
                </a:lnTo>
                <a:cubicBezTo>
                  <a:pt x="774" y="567"/>
                  <a:pt x="324" y="567"/>
                  <a:pt x="171" y="567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prstDash val="solid"/>
            <a:round/>
            <a:headEnd type="none" w="med" len="med"/>
            <a:tailEnd type="none" w="med" len="med"/>
          </a:ln>
          <a:effectLst/>
          <a:scene3d>
            <a:camera prst="legacyPerspectiveFront">
              <a:rot lat="1500000" lon="18600000" rev="0"/>
            </a:camera>
            <a:lightRig rig="legacyFlat4" dir="t"/>
          </a:scene3d>
          <a:sp3d prstMaterial="legacyPlastic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609600" y="3567113"/>
            <a:ext cx="2109788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484563" y="3128963"/>
            <a:ext cx="422275" cy="949325"/>
            <a:chOff x="2195" y="2364"/>
            <a:chExt cx="266" cy="598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2195" y="2803"/>
              <a:ext cx="266" cy="159"/>
              <a:chOff x="2195" y="2803"/>
              <a:chExt cx="266" cy="159"/>
            </a:xfrm>
          </p:grpSpPr>
          <p:sp>
            <p:nvSpPr>
              <p:cNvPr id="2068" name="Oval 20"/>
              <p:cNvSpPr>
                <a:spLocks noChangeAspect="1" noChangeArrowheads="1"/>
              </p:cNvSpPr>
              <p:nvPr/>
            </p:nvSpPr>
            <p:spPr bwMode="auto">
              <a:xfrm>
                <a:off x="2438" y="2803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75" name="Oval 27"/>
              <p:cNvSpPr>
                <a:spLocks noChangeAspect="1" noChangeArrowheads="1"/>
              </p:cNvSpPr>
              <p:nvPr/>
            </p:nvSpPr>
            <p:spPr bwMode="auto">
              <a:xfrm>
                <a:off x="2390" y="2830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76" name="Oval 28"/>
              <p:cNvSpPr>
                <a:spLocks noChangeAspect="1" noChangeArrowheads="1"/>
              </p:cNvSpPr>
              <p:nvPr/>
            </p:nvSpPr>
            <p:spPr bwMode="auto">
              <a:xfrm>
                <a:off x="2293" y="2884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77" name="Oval 29"/>
              <p:cNvSpPr>
                <a:spLocks noChangeAspect="1" noChangeArrowheads="1"/>
              </p:cNvSpPr>
              <p:nvPr/>
            </p:nvSpPr>
            <p:spPr bwMode="auto">
              <a:xfrm>
                <a:off x="2342" y="2855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78" name="Oval 30"/>
              <p:cNvSpPr>
                <a:spLocks noChangeAspect="1" noChangeArrowheads="1"/>
              </p:cNvSpPr>
              <p:nvPr/>
            </p:nvSpPr>
            <p:spPr bwMode="auto">
              <a:xfrm>
                <a:off x="2237" y="2915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2079" name="Oval 31"/>
              <p:cNvSpPr>
                <a:spLocks noChangeAspect="1" noChangeArrowheads="1"/>
              </p:cNvSpPr>
              <p:nvPr/>
            </p:nvSpPr>
            <p:spPr bwMode="auto">
              <a:xfrm>
                <a:off x="2195" y="2939"/>
                <a:ext cx="23" cy="23"/>
              </a:xfrm>
              <a:prstGeom prst="ellipse">
                <a:avLst/>
              </a:prstGeom>
              <a:solidFill>
                <a:srgbClr val="FF000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7699998" lon="0" rev="0"/>
                </a:camera>
                <a:lightRig rig="legacyFlat4" dir="b"/>
              </a:scene3d>
              <a:sp3d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208" y="2364"/>
              <a:ext cx="242" cy="582"/>
              <a:chOff x="2208" y="2364"/>
              <a:chExt cx="242" cy="582"/>
            </a:xfrm>
          </p:grpSpPr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flipV="1">
                <a:off x="2450" y="2728"/>
                <a:ext cx="0" cy="85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 flipV="1">
                <a:off x="2400" y="2515"/>
                <a:ext cx="0" cy="328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 flipV="1">
                <a:off x="2354" y="2364"/>
                <a:ext cx="0" cy="503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 flipV="1">
                <a:off x="2304" y="2448"/>
                <a:ext cx="0" cy="447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 flipV="1">
                <a:off x="2247" y="273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flipV="1">
                <a:off x="2208" y="2867"/>
                <a:ext cx="0" cy="79"/>
              </a:xfrm>
              <a:prstGeom prst="line">
                <a:avLst/>
              </a:prstGeom>
              <a:noFill/>
              <a:ln w="9525">
                <a:solidFill>
                  <a:srgbClr val="FF5050"/>
                </a:solidFill>
                <a:round/>
                <a:headEnd/>
                <a:tailEnd type="oval" w="sm" len="sm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2971800" y="3567113"/>
            <a:ext cx="2109788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505200" y="3679825"/>
            <a:ext cx="1370013" cy="382588"/>
            <a:chOff x="2208" y="2711"/>
            <a:chExt cx="863" cy="241"/>
          </a:xfrm>
        </p:grpSpPr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2208" y="2876"/>
              <a:ext cx="566" cy="76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282" y="19"/>
                </a:cxn>
                <a:cxn ang="0">
                  <a:pos x="566" y="0"/>
                </a:cxn>
              </a:cxnLst>
              <a:rect l="0" t="0" r="r" b="b"/>
              <a:pathLst>
                <a:path w="566" h="76">
                  <a:moveTo>
                    <a:pt x="0" y="76"/>
                  </a:moveTo>
                  <a:cubicBezTo>
                    <a:pt x="47" y="66"/>
                    <a:pt x="188" y="32"/>
                    <a:pt x="282" y="19"/>
                  </a:cubicBezTo>
                  <a:cubicBezTo>
                    <a:pt x="376" y="6"/>
                    <a:pt x="507" y="4"/>
                    <a:pt x="566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2246" y="2853"/>
              <a:ext cx="564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82" y="16"/>
                </a:cxn>
                <a:cxn ang="0">
                  <a:pos x="564" y="0"/>
                </a:cxn>
              </a:cxnLst>
              <a:rect l="0" t="0" r="r" b="b"/>
              <a:pathLst>
                <a:path w="564" h="73">
                  <a:moveTo>
                    <a:pt x="0" y="73"/>
                  </a:moveTo>
                  <a:cubicBezTo>
                    <a:pt x="47" y="63"/>
                    <a:pt x="188" y="28"/>
                    <a:pt x="282" y="16"/>
                  </a:cubicBezTo>
                  <a:cubicBezTo>
                    <a:pt x="376" y="4"/>
                    <a:pt x="505" y="3"/>
                    <a:pt x="564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2302" y="2808"/>
              <a:ext cx="589" cy="86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262" y="26"/>
                </a:cxn>
                <a:cxn ang="0">
                  <a:pos x="589" y="0"/>
                </a:cxn>
              </a:cxnLst>
              <a:rect l="0" t="0" r="r" b="b"/>
              <a:pathLst>
                <a:path w="589" h="86">
                  <a:moveTo>
                    <a:pt x="0" y="86"/>
                  </a:moveTo>
                  <a:cubicBezTo>
                    <a:pt x="44" y="76"/>
                    <a:pt x="164" y="40"/>
                    <a:pt x="262" y="26"/>
                  </a:cubicBezTo>
                  <a:cubicBezTo>
                    <a:pt x="360" y="12"/>
                    <a:pt x="521" y="5"/>
                    <a:pt x="589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2352" y="2775"/>
              <a:ext cx="600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288" y="24"/>
                </a:cxn>
                <a:cxn ang="0">
                  <a:pos x="600" y="0"/>
                </a:cxn>
              </a:cxnLst>
              <a:rect l="0" t="0" r="r" b="b"/>
              <a:pathLst>
                <a:path w="600" h="95">
                  <a:moveTo>
                    <a:pt x="0" y="95"/>
                  </a:moveTo>
                  <a:cubicBezTo>
                    <a:pt x="48" y="83"/>
                    <a:pt x="188" y="40"/>
                    <a:pt x="288" y="24"/>
                  </a:cubicBezTo>
                  <a:cubicBezTo>
                    <a:pt x="388" y="8"/>
                    <a:pt x="535" y="5"/>
                    <a:pt x="600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2400" y="2724"/>
              <a:ext cx="650" cy="118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281" y="45"/>
                </a:cxn>
                <a:cxn ang="0">
                  <a:pos x="650" y="0"/>
                </a:cxn>
              </a:cxnLst>
              <a:rect l="0" t="0" r="r" b="b"/>
              <a:pathLst>
                <a:path w="650" h="118">
                  <a:moveTo>
                    <a:pt x="0" y="118"/>
                  </a:moveTo>
                  <a:cubicBezTo>
                    <a:pt x="47" y="106"/>
                    <a:pt x="173" y="65"/>
                    <a:pt x="281" y="45"/>
                  </a:cubicBezTo>
                  <a:cubicBezTo>
                    <a:pt x="389" y="25"/>
                    <a:pt x="573" y="9"/>
                    <a:pt x="650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2450" y="2711"/>
              <a:ext cx="621" cy="103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264" y="39"/>
                </a:cxn>
                <a:cxn ang="0">
                  <a:pos x="621" y="0"/>
                </a:cxn>
              </a:cxnLst>
              <a:rect l="0" t="0" r="r" b="b"/>
              <a:pathLst>
                <a:path w="621" h="103">
                  <a:moveTo>
                    <a:pt x="0" y="103"/>
                  </a:moveTo>
                  <a:cubicBezTo>
                    <a:pt x="44" y="92"/>
                    <a:pt x="161" y="56"/>
                    <a:pt x="264" y="39"/>
                  </a:cubicBezTo>
                  <a:cubicBezTo>
                    <a:pt x="367" y="22"/>
                    <a:pt x="547" y="8"/>
                    <a:pt x="621" y="0"/>
                  </a:cubicBezTo>
                </a:path>
              </a:pathLst>
            </a:custGeom>
            <a:noFill/>
            <a:ln w="9525" cap="flat">
              <a:solidFill>
                <a:srgbClr val="33CC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3467100" y="3694113"/>
            <a:ext cx="1352550" cy="384175"/>
            <a:chOff x="2184" y="2720"/>
            <a:chExt cx="852" cy="242"/>
          </a:xfrm>
        </p:grpSpPr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2184" y="2741"/>
              <a:ext cx="833" cy="221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363" y="97"/>
                </a:cxn>
                <a:cxn ang="0">
                  <a:pos x="833" y="0"/>
                </a:cxn>
              </a:cxnLst>
              <a:rect l="0" t="0" r="r" b="b"/>
              <a:pathLst>
                <a:path w="833" h="221">
                  <a:moveTo>
                    <a:pt x="0" y="221"/>
                  </a:moveTo>
                  <a:cubicBezTo>
                    <a:pt x="60" y="200"/>
                    <a:pt x="224" y="134"/>
                    <a:pt x="363" y="97"/>
                  </a:cubicBezTo>
                  <a:cubicBezTo>
                    <a:pt x="502" y="60"/>
                    <a:pt x="735" y="20"/>
                    <a:pt x="833" y="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2" name="Oval 74"/>
            <p:cNvSpPr>
              <a:spLocks noChangeAspect="1" noChangeArrowheads="1"/>
            </p:cNvSpPr>
            <p:nvPr/>
          </p:nvSpPr>
          <p:spPr bwMode="auto">
            <a:xfrm>
              <a:off x="2990" y="2720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</p:grpSp>
      <p:sp>
        <p:nvSpPr>
          <p:cNvPr id="2130" name="AutoShape 82"/>
          <p:cNvSpPr>
            <a:spLocks noChangeAspect="1" noChangeArrowheads="1"/>
          </p:cNvSpPr>
          <p:nvPr/>
        </p:nvSpPr>
        <p:spPr bwMode="auto">
          <a:xfrm>
            <a:off x="4656138" y="3700463"/>
            <a:ext cx="119062" cy="123825"/>
          </a:xfrm>
          <a:prstGeom prst="plus">
            <a:avLst>
              <a:gd name="adj" fmla="val 43750"/>
            </a:avLst>
          </a:prstGeom>
          <a:solidFill>
            <a:schemeClr val="accent1"/>
          </a:solidFill>
          <a:ln w="9525" algn="ctr">
            <a:miter lim="800000"/>
            <a:headEnd/>
            <a:tailEnd/>
          </a:ln>
          <a:effectLst/>
          <a:scene3d>
            <a:camera prst="legacyPerspectiveFront">
              <a:rot lat="17699998" lon="1500000" rev="0"/>
            </a:camera>
            <a:lightRig rig="legacyFlat4" dir="b"/>
          </a:scene3d>
          <a:sp3d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3886200" y="2894013"/>
            <a:ext cx="14478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93" y="549"/>
              </a:cxn>
              <a:cxn ang="0">
                <a:pos x="162" y="324"/>
              </a:cxn>
              <a:cxn ang="0">
                <a:pos x="208" y="287"/>
              </a:cxn>
              <a:cxn ang="0">
                <a:pos x="255" y="399"/>
              </a:cxn>
              <a:cxn ang="0">
                <a:pos x="347" y="100"/>
              </a:cxn>
              <a:cxn ang="0">
                <a:pos x="440" y="62"/>
              </a:cxn>
              <a:cxn ang="0">
                <a:pos x="533" y="474"/>
              </a:cxn>
              <a:cxn ang="0">
                <a:pos x="579" y="474"/>
              </a:cxn>
              <a:cxn ang="0">
                <a:pos x="625" y="587"/>
              </a:cxn>
              <a:cxn ang="0">
                <a:pos x="720" y="624"/>
              </a:cxn>
              <a:cxn ang="0">
                <a:pos x="672" y="624"/>
              </a:cxn>
              <a:cxn ang="0">
                <a:pos x="0" y="624"/>
              </a:cxn>
            </a:cxnLst>
            <a:rect l="0" t="0" r="r" b="b"/>
            <a:pathLst>
              <a:path w="720" h="624">
                <a:moveTo>
                  <a:pt x="0" y="624"/>
                </a:moveTo>
                <a:cubicBezTo>
                  <a:pt x="33" y="612"/>
                  <a:pt x="66" y="599"/>
                  <a:pt x="93" y="549"/>
                </a:cubicBezTo>
                <a:cubicBezTo>
                  <a:pt x="120" y="499"/>
                  <a:pt x="143" y="368"/>
                  <a:pt x="162" y="324"/>
                </a:cubicBezTo>
                <a:cubicBezTo>
                  <a:pt x="181" y="281"/>
                  <a:pt x="193" y="275"/>
                  <a:pt x="208" y="287"/>
                </a:cubicBezTo>
                <a:cubicBezTo>
                  <a:pt x="224" y="300"/>
                  <a:pt x="232" y="431"/>
                  <a:pt x="255" y="399"/>
                </a:cubicBezTo>
                <a:cubicBezTo>
                  <a:pt x="278" y="368"/>
                  <a:pt x="316" y="156"/>
                  <a:pt x="347" y="100"/>
                </a:cubicBezTo>
                <a:cubicBezTo>
                  <a:pt x="378" y="44"/>
                  <a:pt x="409" y="0"/>
                  <a:pt x="440" y="62"/>
                </a:cubicBezTo>
                <a:cubicBezTo>
                  <a:pt x="471" y="125"/>
                  <a:pt x="509" y="406"/>
                  <a:pt x="533" y="474"/>
                </a:cubicBezTo>
                <a:cubicBezTo>
                  <a:pt x="556" y="543"/>
                  <a:pt x="563" y="456"/>
                  <a:pt x="579" y="474"/>
                </a:cubicBezTo>
                <a:cubicBezTo>
                  <a:pt x="594" y="493"/>
                  <a:pt x="602" y="562"/>
                  <a:pt x="625" y="587"/>
                </a:cubicBezTo>
                <a:cubicBezTo>
                  <a:pt x="648" y="612"/>
                  <a:pt x="712" y="618"/>
                  <a:pt x="720" y="624"/>
                </a:cubicBezTo>
                <a:lnTo>
                  <a:pt x="672" y="624"/>
                </a:lnTo>
                <a:lnTo>
                  <a:pt x="0" y="624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prstDash val="solid"/>
            <a:round/>
            <a:headEnd type="none" w="med" len="med"/>
            <a:tailEnd type="none" w="med" len="med"/>
          </a:ln>
          <a:effectLst/>
          <a:scene3d>
            <a:camera prst="legacyPerspectiveFront">
              <a:rot lat="1500000" lon="18600000" rev="0"/>
            </a:camera>
            <a:lightRig rig="legacyFlat4" dir="t"/>
          </a:scene3d>
          <a:sp3d prstMaterial="legacyPlastic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4383088" y="2982913"/>
            <a:ext cx="509587" cy="977900"/>
            <a:chOff x="2761" y="2272"/>
            <a:chExt cx="321" cy="616"/>
          </a:xfrm>
        </p:grpSpPr>
        <p:sp>
          <p:nvSpPr>
            <p:cNvPr id="2086" name="Oval 38"/>
            <p:cNvSpPr>
              <a:spLocks noChangeAspect="1" noChangeArrowheads="1"/>
            </p:cNvSpPr>
            <p:nvPr/>
          </p:nvSpPr>
          <p:spPr bwMode="auto">
            <a:xfrm>
              <a:off x="3059" y="2701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87" name="Oval 39"/>
            <p:cNvSpPr>
              <a:spLocks noChangeAspect="1" noChangeArrowheads="1"/>
            </p:cNvSpPr>
            <p:nvPr/>
          </p:nvSpPr>
          <p:spPr bwMode="auto">
            <a:xfrm>
              <a:off x="3041" y="2710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88" name="Oval 40"/>
            <p:cNvSpPr>
              <a:spLocks noChangeAspect="1" noChangeArrowheads="1"/>
            </p:cNvSpPr>
            <p:nvPr/>
          </p:nvSpPr>
          <p:spPr bwMode="auto">
            <a:xfrm>
              <a:off x="2880" y="2798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89" name="Oval 41"/>
            <p:cNvSpPr>
              <a:spLocks noChangeAspect="1" noChangeArrowheads="1"/>
            </p:cNvSpPr>
            <p:nvPr/>
          </p:nvSpPr>
          <p:spPr bwMode="auto">
            <a:xfrm>
              <a:off x="2939" y="2763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90" name="Oval 42"/>
            <p:cNvSpPr>
              <a:spLocks noChangeAspect="1" noChangeArrowheads="1"/>
            </p:cNvSpPr>
            <p:nvPr/>
          </p:nvSpPr>
          <p:spPr bwMode="auto">
            <a:xfrm>
              <a:off x="2800" y="2845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91" name="Oval 43"/>
            <p:cNvSpPr>
              <a:spLocks noChangeAspect="1" noChangeArrowheads="1"/>
            </p:cNvSpPr>
            <p:nvPr/>
          </p:nvSpPr>
          <p:spPr bwMode="auto">
            <a:xfrm>
              <a:off x="2761" y="2865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V="1">
              <a:off x="3071" y="2626"/>
              <a:ext cx="0" cy="85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 flipV="1">
              <a:off x="3051" y="2395"/>
              <a:ext cx="0" cy="32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V="1">
              <a:off x="2951" y="2272"/>
              <a:ext cx="0" cy="503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 flipV="1">
              <a:off x="2891" y="2362"/>
              <a:ext cx="0" cy="447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 flipV="1">
              <a:off x="2810" y="2662"/>
              <a:ext cx="0" cy="192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 flipV="1">
              <a:off x="2774" y="2793"/>
              <a:ext cx="0" cy="79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4383088" y="2943225"/>
            <a:ext cx="509587" cy="1017588"/>
            <a:chOff x="2761" y="2247"/>
            <a:chExt cx="321" cy="641"/>
          </a:xfrm>
        </p:grpSpPr>
        <p:sp>
          <p:nvSpPr>
            <p:cNvPr id="2108" name="Oval 60"/>
            <p:cNvSpPr>
              <a:spLocks noChangeAspect="1" noChangeArrowheads="1"/>
            </p:cNvSpPr>
            <p:nvPr/>
          </p:nvSpPr>
          <p:spPr bwMode="auto">
            <a:xfrm>
              <a:off x="3059" y="2701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09" name="Oval 61"/>
            <p:cNvSpPr>
              <a:spLocks noChangeAspect="1" noChangeArrowheads="1"/>
            </p:cNvSpPr>
            <p:nvPr/>
          </p:nvSpPr>
          <p:spPr bwMode="auto">
            <a:xfrm>
              <a:off x="3041" y="2710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10" name="Oval 62"/>
            <p:cNvSpPr>
              <a:spLocks noChangeAspect="1" noChangeArrowheads="1"/>
            </p:cNvSpPr>
            <p:nvPr/>
          </p:nvSpPr>
          <p:spPr bwMode="auto">
            <a:xfrm>
              <a:off x="2880" y="2798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11" name="Oval 63"/>
            <p:cNvSpPr>
              <a:spLocks noChangeAspect="1" noChangeArrowheads="1"/>
            </p:cNvSpPr>
            <p:nvPr/>
          </p:nvSpPr>
          <p:spPr bwMode="auto">
            <a:xfrm>
              <a:off x="2939" y="2763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12" name="Oval 64"/>
            <p:cNvSpPr>
              <a:spLocks noChangeAspect="1" noChangeArrowheads="1"/>
            </p:cNvSpPr>
            <p:nvPr/>
          </p:nvSpPr>
          <p:spPr bwMode="auto">
            <a:xfrm>
              <a:off x="2800" y="2845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13" name="Oval 65"/>
            <p:cNvSpPr>
              <a:spLocks noChangeAspect="1" noChangeArrowheads="1"/>
            </p:cNvSpPr>
            <p:nvPr/>
          </p:nvSpPr>
          <p:spPr bwMode="auto">
            <a:xfrm>
              <a:off x="2761" y="2865"/>
              <a:ext cx="23" cy="23"/>
            </a:xfrm>
            <a:prstGeom prst="ellipse">
              <a:avLst/>
            </a:pr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7699998" lon="0" rev="0"/>
              </a:camera>
              <a:lightRig rig="legacyFlat4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 flipV="1">
              <a:off x="3071" y="2581"/>
              <a:ext cx="0" cy="130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 flipV="1">
              <a:off x="3051" y="2616"/>
              <a:ext cx="0" cy="107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 flipV="1">
              <a:off x="2951" y="2247"/>
              <a:ext cx="0" cy="528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 flipV="1">
              <a:off x="2891" y="2347"/>
              <a:ext cx="0" cy="462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 flipV="1">
              <a:off x="2810" y="2673"/>
              <a:ext cx="0" cy="181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 flipV="1">
              <a:off x="2774" y="2570"/>
              <a:ext cx="0" cy="302"/>
            </a:xfrm>
            <a:prstGeom prst="line">
              <a:avLst/>
            </a:prstGeom>
            <a:noFill/>
            <a:ln w="9525">
              <a:solidFill>
                <a:srgbClr val="FF5050"/>
              </a:solidFill>
              <a:round/>
              <a:headEnd/>
              <a:tailEnd type="oval" w="sm" len="sm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5238750" y="47466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t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307975" y="19050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P(x)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2444750" y="3262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x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2162175" y="47466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t</a:t>
            </a:r>
            <a:r>
              <a:rPr lang="en-US" altLang="zh-CN" baseline="-25000">
                <a:ea typeface="宋体" charset="-122"/>
              </a:rPr>
              <a:t>k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2871788" y="4746625"/>
            <a:ext cx="496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t</a:t>
            </a:r>
            <a:r>
              <a:rPr lang="en-US" altLang="zh-CN" baseline="-25000">
                <a:ea typeface="宋体" charset="-122"/>
              </a:rPr>
              <a:t>k+1</a:t>
            </a:r>
          </a:p>
        </p:txBody>
      </p:sp>
      <p:sp>
        <p:nvSpPr>
          <p:cNvPr id="2137" name="Line 89"/>
          <p:cNvSpPr>
            <a:spLocks noChangeShapeType="1"/>
          </p:cNvSpPr>
          <p:nvPr/>
        </p:nvSpPr>
        <p:spPr bwMode="auto">
          <a:xfrm>
            <a:off x="3043238" y="5486400"/>
            <a:ext cx="301625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3036888" y="5753100"/>
            <a:ext cx="3016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3035300" y="6042025"/>
            <a:ext cx="301625" cy="0"/>
          </a:xfrm>
          <a:prstGeom prst="line">
            <a:avLst/>
          </a:prstGeom>
          <a:noFill/>
          <a:ln w="9525">
            <a:solidFill>
              <a:srgbClr val="33CC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40" name="Oval 92"/>
          <p:cNvSpPr>
            <a:spLocks noChangeArrowheads="1"/>
          </p:cNvSpPr>
          <p:nvPr/>
        </p:nvSpPr>
        <p:spPr bwMode="auto">
          <a:xfrm>
            <a:off x="763588" y="5459413"/>
            <a:ext cx="74612" cy="746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3035300" y="6343650"/>
            <a:ext cx="301625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142" name="Oval 94"/>
          <p:cNvSpPr>
            <a:spLocks noChangeArrowheads="1"/>
          </p:cNvSpPr>
          <p:nvPr/>
        </p:nvSpPr>
        <p:spPr bwMode="auto">
          <a:xfrm>
            <a:off x="763588" y="6015038"/>
            <a:ext cx="74612" cy="746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665163" y="56149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chemeClr val="accent1"/>
                </a:solidFill>
                <a:ea typeface="宋体" charset="-122"/>
              </a:rPr>
              <a:t>x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754063" y="6283325"/>
            <a:ext cx="98425" cy="98425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903288" y="5273675"/>
            <a:ext cx="187801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actual state value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measured state value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state particle value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state pdf (belief)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3455988" y="5273675"/>
            <a:ext cx="2163762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actual state trajectory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estimated state trajectory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particle propagation</a:t>
            </a:r>
          </a:p>
          <a:p>
            <a:pPr>
              <a:lnSpc>
                <a:spcPct val="130000"/>
              </a:lnSpc>
            </a:pPr>
            <a:r>
              <a:rPr lang="en-US" altLang="zh-CN" sz="1400">
                <a:ea typeface="宋体" charset="-122"/>
              </a:rPr>
              <a:t>particle weight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609600" y="5273675"/>
            <a:ext cx="5010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7" name="Rectangle 1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Particle </a:t>
            </a:r>
            <a:r>
              <a:rPr lang="en-US" altLang="zh-CN" dirty="0" smtClean="0">
                <a:ea typeface="宋体" charset="-122"/>
              </a:rPr>
              <a:t>Filtering </a:t>
            </a:r>
            <a:r>
              <a:rPr lang="en-US" altLang="zh-CN" dirty="0" smtClean="0">
                <a:ea typeface="宋体" charset="-122"/>
              </a:rPr>
              <a:t>[5]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179" name="Rectangle 131"/>
          <p:cNvSpPr>
            <a:spLocks noGrp="1" noChangeArrowheads="1"/>
          </p:cNvSpPr>
          <p:nvPr>
            <p:ph type="body" idx="1"/>
          </p:nvPr>
        </p:nvSpPr>
        <p:spPr>
          <a:xfrm>
            <a:off x="5619750" y="1719263"/>
            <a:ext cx="306705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1900" dirty="0">
                <a:ea typeface="宋体" charset="-122"/>
              </a:rPr>
              <a:t>represent state as a </a:t>
            </a:r>
            <a:r>
              <a:rPr lang="en-US" altLang="zh-CN" sz="1900" dirty="0" err="1">
                <a:ea typeface="宋体" charset="-122"/>
              </a:rPr>
              <a:t>pdf</a:t>
            </a:r>
            <a:endParaRPr lang="en-US" altLang="zh-CN" sz="1900" dirty="0">
              <a:ea typeface="宋体" charset="-122"/>
            </a:endParaRPr>
          </a:p>
          <a:p>
            <a:pPr>
              <a:lnSpc>
                <a:spcPct val="90000"/>
              </a:lnSpc>
            </a:pPr>
            <a:endParaRPr lang="en-US" altLang="zh-CN" sz="1900" dirty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1900" dirty="0">
                <a:ea typeface="宋体" charset="-122"/>
              </a:rPr>
              <a:t>sample the state </a:t>
            </a:r>
            <a:r>
              <a:rPr lang="en-US" altLang="zh-CN" sz="1900" dirty="0" err="1">
                <a:ea typeface="宋体" charset="-122"/>
              </a:rPr>
              <a:t>pdf</a:t>
            </a:r>
            <a:r>
              <a:rPr lang="en-US" altLang="zh-CN" sz="1900" dirty="0">
                <a:ea typeface="宋体" charset="-122"/>
              </a:rPr>
              <a:t> as a set of particles and associated weights</a:t>
            </a:r>
          </a:p>
          <a:p>
            <a:pPr>
              <a:lnSpc>
                <a:spcPct val="90000"/>
              </a:lnSpc>
            </a:pPr>
            <a:endParaRPr lang="en-US" altLang="zh-CN" sz="1900" dirty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1900" dirty="0">
                <a:ea typeface="宋体" charset="-122"/>
              </a:rPr>
              <a:t>propagate particle values according to model</a:t>
            </a:r>
          </a:p>
          <a:p>
            <a:pPr>
              <a:lnSpc>
                <a:spcPct val="90000"/>
              </a:lnSpc>
            </a:pPr>
            <a:endParaRPr lang="en-US" altLang="zh-CN" sz="1900" dirty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1900" dirty="0">
                <a:ea typeface="宋体" charset="-122"/>
              </a:rPr>
              <a:t>update weights based on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5" grpId="1" animBg="1"/>
      <p:bldP spid="2083" grpId="0" animBg="1"/>
      <p:bldP spid="2130" grpId="0" animBg="1"/>
      <p:bldP spid="2064" grpId="0" animBg="1"/>
      <p:bldP spid="2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17176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CN" sz="3000" dirty="0">
                <a:solidFill>
                  <a:srgbClr val="FF0000"/>
                </a:solidFill>
                <a:ea typeface="宋体" charset="-122"/>
              </a:rPr>
              <a:t>Prediction step: </a:t>
            </a:r>
            <a:r>
              <a:rPr lang="en-US" altLang="zh-CN" sz="3000" dirty="0">
                <a:ea typeface="宋体" charset="-122"/>
              </a:rPr>
              <a:t>use the state update model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altLang="zh-CN" sz="3000" dirty="0">
              <a:ea typeface="宋体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altLang="zh-CN" sz="1100" dirty="0">
              <a:ea typeface="宋体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altLang="zh-CN" sz="3000" dirty="0">
                <a:solidFill>
                  <a:srgbClr val="FF0000"/>
                </a:solidFill>
                <a:ea typeface="宋体" charset="-122"/>
              </a:rPr>
              <a:t>Update step: </a:t>
            </a:r>
            <a:r>
              <a:rPr lang="en-US" altLang="zh-CN" sz="3000" dirty="0">
                <a:ea typeface="宋体" charset="-122"/>
              </a:rPr>
              <a:t>with measurement, update the prior using </a:t>
            </a:r>
            <a:r>
              <a:rPr lang="en-US" altLang="zh-CN" sz="3000" dirty="0" err="1">
                <a:ea typeface="宋体" charset="-122"/>
              </a:rPr>
              <a:t>Bayes</a:t>
            </a:r>
            <a:r>
              <a:rPr lang="en-US" altLang="zh-CN" sz="3000" dirty="0">
                <a:ea typeface="宋体" charset="-122"/>
              </a:rPr>
              <a:t>’ rule: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331913" y="2193925"/>
          <a:ext cx="6196012" cy="638175"/>
        </p:xfrm>
        <a:graphic>
          <a:graphicData uri="http://schemas.openxmlformats.org/presentationml/2006/ole">
            <p:oleObj spid="_x0000_s60418" name="Equation" r:id="rId3" imgW="3213000" imgH="31716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322388" y="4127500"/>
          <a:ext cx="5041900" cy="985838"/>
        </p:xfrm>
        <a:graphic>
          <a:graphicData uri="http://schemas.openxmlformats.org/presentationml/2006/ole">
            <p:oleObj spid="_x0000_s60419" name="Equation" r:id="rId4" imgW="2514600" imgH="495000" progId="">
              <p:embed/>
            </p:oleObj>
          </a:graphicData>
        </a:graphic>
      </p:graphicFrame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Particle Filtering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 Algorithm [</a:t>
            </a:r>
            <a:r>
              <a:rPr lang="en-US" dirty="0" smtClean="0"/>
              <a:t>4-7]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Initialize particles,                           and set </a:t>
            </a:r>
            <a:r>
              <a:rPr lang="en-US" sz="2000" i="1" dirty="0" smtClean="0"/>
              <a:t>t</a:t>
            </a:r>
            <a:r>
              <a:rPr lang="en-US" sz="2000" dirty="0" smtClean="0"/>
              <a:t> = 1.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Predict the particles by drawing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n-US" sz="2000" dirty="0" err="1" smtClean="0"/>
              <a:t>i.i.d</a:t>
            </a:r>
            <a:r>
              <a:rPr lang="en-US" sz="2000" dirty="0" smtClean="0"/>
              <a:t> samples according to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Compute the importance weights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For each </a:t>
            </a:r>
            <a:r>
              <a:rPr lang="en-US" sz="2000" i="1" dirty="0" smtClean="0"/>
              <a:t>j = 1,…,M </a:t>
            </a:r>
            <a:r>
              <a:rPr lang="en-US" sz="2000" dirty="0" smtClean="0"/>
              <a:t>draw a new particle      with replacement (resample) according to        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If </a:t>
            </a:r>
            <a:r>
              <a:rPr lang="en-US" sz="2000" i="1" dirty="0" smtClean="0"/>
              <a:t>t</a:t>
            </a:r>
            <a:r>
              <a:rPr lang="en-US" sz="2000" dirty="0" smtClean="0"/>
              <a:t> &lt; </a:t>
            </a:r>
            <a:r>
              <a:rPr lang="en-US" sz="2000" i="1" dirty="0" smtClean="0"/>
              <a:t>N</a:t>
            </a:r>
            <a:r>
              <a:rPr lang="en-US" sz="2000" dirty="0" smtClean="0"/>
              <a:t> increment                and return to step 2, otherwise terminate.  </a:t>
            </a:r>
            <a:endParaRPr lang="en-US" sz="2000" dirty="0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009900" y="1412776"/>
          <a:ext cx="1562100" cy="355600"/>
        </p:xfrm>
        <a:graphic>
          <a:graphicData uri="http://schemas.openxmlformats.org/presentationml/2006/ole">
            <p:oleObj spid="_x0000_s54274" name="Equation" r:id="rId3" imgW="1562040" imgH="355320" progId="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843808" y="2349128"/>
          <a:ext cx="2895600" cy="431800"/>
        </p:xfrm>
        <a:graphic>
          <a:graphicData uri="http://schemas.openxmlformats.org/presentationml/2006/ole">
            <p:oleObj spid="_x0000_s54275" name="Equation" r:id="rId4" imgW="2895480" imgH="431640" progId="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499992" y="2861692"/>
          <a:ext cx="685800" cy="495300"/>
        </p:xfrm>
        <a:graphic>
          <a:graphicData uri="http://schemas.openxmlformats.org/presentationml/2006/ole">
            <p:oleObj spid="_x0000_s54276" name="Equation" r:id="rId5" imgW="685800" imgH="495000" progId="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915816" y="3552428"/>
          <a:ext cx="3149600" cy="1028700"/>
        </p:xfrm>
        <a:graphic>
          <a:graphicData uri="http://schemas.openxmlformats.org/presentationml/2006/ole">
            <p:oleObj spid="_x0000_s54277" name="Equation" r:id="rId6" imgW="3149280" imgH="1028520" progId="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5220072" y="4657576"/>
          <a:ext cx="228600" cy="355600"/>
        </p:xfrm>
        <a:graphic>
          <a:graphicData uri="http://schemas.openxmlformats.org/presentationml/2006/ole">
            <p:oleObj spid="_x0000_s54278" name="Equation" r:id="rId7" imgW="228600" imgH="355320" progId="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131840" y="5301456"/>
          <a:ext cx="2730500" cy="431800"/>
        </p:xfrm>
        <a:graphic>
          <a:graphicData uri="http://schemas.openxmlformats.org/presentationml/2006/ole">
            <p:oleObj spid="_x0000_s54279" name="Equation" r:id="rId8" imgW="2730240" imgH="431640" progId="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2988320" y="5996012"/>
          <a:ext cx="863600" cy="241300"/>
        </p:xfrm>
        <a:graphic>
          <a:graphicData uri="http://schemas.openxmlformats.org/presentationml/2006/ole">
            <p:oleObj spid="_x0000_s54280" name="Equation" r:id="rId9" imgW="86328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Smoother Algorithm [</a:t>
            </a:r>
            <a:r>
              <a:rPr lang="en-US" dirty="0" smtClean="0"/>
              <a:t>4-7]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Run the particle filter and store the predicted particles            and their weights         , for </a:t>
            </a:r>
            <a:r>
              <a:rPr lang="en-US" sz="2000" i="1" dirty="0" smtClean="0"/>
              <a:t>t = 1</a:t>
            </a:r>
            <a:r>
              <a:rPr lang="en-US" sz="2000" dirty="0" smtClean="0"/>
              <a:t>,…,</a:t>
            </a:r>
            <a:r>
              <a:rPr lang="en-US" sz="2000" i="1" dirty="0" smtClean="0"/>
              <a:t>N</a:t>
            </a:r>
            <a:r>
              <a:rPr lang="en-US" sz="2000" dirty="0" smtClean="0"/>
              <a:t>. 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Initialize the smoothed weights to be the terminal filtered weights        at time </a:t>
            </a:r>
            <a:r>
              <a:rPr lang="en-US" sz="2000" i="1" dirty="0" smtClean="0"/>
              <a:t>t </a:t>
            </a:r>
            <a:r>
              <a:rPr lang="en-US" sz="2000" dirty="0" smtClean="0"/>
              <a:t>= </a:t>
            </a:r>
            <a:r>
              <a:rPr lang="en-US" sz="2000" i="1" dirty="0" smtClean="0"/>
              <a:t>N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set </a:t>
            </a: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en-US" sz="2000" i="1" dirty="0" smtClean="0"/>
              <a:t>N-1</a:t>
            </a:r>
            <a:r>
              <a:rPr lang="en-US" sz="2000" dirty="0" smtClean="0"/>
              <a:t>. 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Compute the smoothed weights               using the filtered weights           and particles                   via 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Update              . If t &gt; 0 return to step 3, otherwise terminate. 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000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6588224" y="1412776"/>
          <a:ext cx="622300" cy="355600"/>
        </p:xfrm>
        <a:graphic>
          <a:graphicData uri="http://schemas.openxmlformats.org/presentationml/2006/ole">
            <p:oleObj spid="_x0000_s55298" name="Equation" r:id="rId3" imgW="622080" imgH="355320" progId="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899391" y="1634304"/>
          <a:ext cx="685800" cy="495300"/>
        </p:xfrm>
        <a:graphic>
          <a:graphicData uri="http://schemas.openxmlformats.org/presentationml/2006/ole">
            <p:oleObj spid="_x0000_s55299" name="Equation" r:id="rId4" imgW="685800" imgH="495000" progId="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7749108" y="2204864"/>
          <a:ext cx="495300" cy="431800"/>
        </p:xfrm>
        <a:graphic>
          <a:graphicData uri="http://schemas.openxmlformats.org/presentationml/2006/ole">
            <p:oleObj spid="_x0000_s55300" name="Equation" r:id="rId5" imgW="495000" imgH="431640" progId="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131840" y="2780928"/>
          <a:ext cx="2273300" cy="381000"/>
        </p:xfrm>
        <a:graphic>
          <a:graphicData uri="http://schemas.openxmlformats.org/presentationml/2006/ole">
            <p:oleObj spid="_x0000_s55301" name="Equation" r:id="rId6" imgW="2273040" imgH="380880" progId="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394572" y="3640333"/>
          <a:ext cx="825500" cy="495300"/>
        </p:xfrm>
        <a:graphic>
          <a:graphicData uri="http://schemas.openxmlformats.org/presentationml/2006/ole">
            <p:oleObj spid="_x0000_s55302" name="Equation" r:id="rId7" imgW="825480" imgH="495000" progId="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7884368" y="3618130"/>
          <a:ext cx="685800" cy="495300"/>
        </p:xfrm>
        <a:graphic>
          <a:graphicData uri="http://schemas.openxmlformats.org/presentationml/2006/ole">
            <p:oleObj spid="_x0000_s55303" name="Equation" r:id="rId8" imgW="685800" imgH="495000" progId="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2425080" y="3933056"/>
          <a:ext cx="1066800" cy="431800"/>
        </p:xfrm>
        <a:graphic>
          <a:graphicData uri="http://schemas.openxmlformats.org/presentationml/2006/ole">
            <p:oleObj spid="_x0000_s55304" name="Equation" r:id="rId9" imgW="1066680" imgH="431640" progId="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1835696" y="4526508"/>
          <a:ext cx="6172200" cy="774700"/>
        </p:xfrm>
        <a:graphic>
          <a:graphicData uri="http://schemas.openxmlformats.org/presentationml/2006/ole">
            <p:oleObj spid="_x0000_s55305" name="Equation" r:id="rId10" imgW="6172200" imgH="774360" progId="">
              <p:embed/>
            </p:oleObj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835696" y="5661248"/>
          <a:ext cx="863600" cy="241300"/>
        </p:xfrm>
        <a:graphic>
          <a:graphicData uri="http://schemas.openxmlformats.org/presentationml/2006/ole">
            <p:oleObj spid="_x0000_s55306" name="Equation" r:id="rId11" imgW="86328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圆角矩形 22"/>
          <p:cNvSpPr/>
          <p:nvPr/>
        </p:nvSpPr>
        <p:spPr bwMode="auto">
          <a:xfrm>
            <a:off x="179512" y="1052736"/>
            <a:ext cx="8964488" cy="1080120"/>
          </a:xfrm>
          <a:prstGeom prst="roundRect">
            <a:avLst>
              <a:gd name="adj" fmla="val 1168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 Sets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980728"/>
            <a:ext cx="5040560" cy="792088"/>
          </a:xfrm>
        </p:spPr>
        <p:txBody>
          <a:bodyPr/>
          <a:lstStyle/>
          <a:p>
            <a:r>
              <a:rPr lang="en-US" dirty="0" smtClean="0"/>
              <a:t>Parameter settings: </a:t>
            </a:r>
          </a:p>
          <a:p>
            <a:endParaRPr 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707904" y="1196752"/>
          <a:ext cx="4639275" cy="360040"/>
        </p:xfrm>
        <a:graphic>
          <a:graphicData uri="http://schemas.openxmlformats.org/presentationml/2006/ole">
            <p:oleObj spid="_x0000_s56322" name="Equation" r:id="rId3" imgW="4000320" imgH="355320" progId="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827585" y="1628800"/>
          <a:ext cx="5331844" cy="432048"/>
        </p:xfrm>
        <a:graphic>
          <a:graphicData uri="http://schemas.openxmlformats.org/presentationml/2006/ole">
            <p:oleObj spid="_x0000_s56323" name="Equation" r:id="rId4" imgW="4368600" imgH="406080" progId="">
              <p:embed/>
            </p:oleObj>
          </a:graphicData>
        </a:graphic>
      </p:graphicFrame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204864"/>
            <a:ext cx="5112568" cy="413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组合 21"/>
          <p:cNvGrpSpPr/>
          <p:nvPr/>
        </p:nvGrpSpPr>
        <p:grpSpPr>
          <a:xfrm>
            <a:off x="-36512" y="2276871"/>
            <a:ext cx="4752528" cy="4104457"/>
            <a:chOff x="0" y="1628800"/>
            <a:chExt cx="4644008" cy="4104457"/>
          </a:xfrm>
        </p:grpSpPr>
        <p:sp>
          <p:nvSpPr>
            <p:cNvPr id="21" name="圆角矩形 20"/>
            <p:cNvSpPr/>
            <p:nvPr/>
          </p:nvSpPr>
          <p:spPr bwMode="auto">
            <a:xfrm>
              <a:off x="35496" y="1628800"/>
              <a:ext cx="4536504" cy="4104456"/>
            </a:xfrm>
            <a:prstGeom prst="roundRect">
              <a:avLst>
                <a:gd name="adj" fmla="val 1450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0" y="1700809"/>
              <a:ext cx="4644008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Process function: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Measurement function: 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Process and measurement noise</a:t>
              </a:r>
            </a:p>
          </p:txBody>
        </p:sp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414861" y="4232207"/>
            <a:ext cx="3760788" cy="322502"/>
          </p:xfrm>
          <a:graphic>
            <a:graphicData uri="http://schemas.openxmlformats.org/presentationml/2006/ole">
              <p:oleObj spid="_x0000_s56336" name="Equation" r:id="rId6" imgW="3784320" imgH="355320" progId="">
                <p:embed/>
              </p:oleObj>
            </a:graphicData>
          </a:graphic>
        </p:graphicFrame>
      </p:grp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35496" y="2780929"/>
          <a:ext cx="4608511" cy="1440159"/>
        </p:xfrm>
        <a:graphic>
          <a:graphicData uri="http://schemas.openxmlformats.org/presentationml/2006/ole">
            <p:oleObj spid="_x0000_s56338" name="Equation" r:id="rId7" imgW="5194080" imgH="1536480" progId="">
              <p:embed/>
            </p:oleObj>
          </a:graphicData>
        </a:graphic>
      </p:graphicFrame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107504" y="5805264"/>
          <a:ext cx="4510088" cy="422275"/>
        </p:xfrm>
        <a:graphic>
          <a:graphicData uri="http://schemas.openxmlformats.org/presentationml/2006/ole">
            <p:oleObj spid="_x0000_s56340" name="Equation" r:id="rId8" imgW="2984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Hidden States</a:t>
            </a:r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621" y="1412776"/>
            <a:ext cx="6648739" cy="498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Filtering Result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Initial guess: </a:t>
            </a:r>
          </a:p>
          <a:p>
            <a:endParaRPr lang="en-US" dirty="0" smtClean="0"/>
          </a:p>
          <a:p>
            <a:r>
              <a:rPr lang="en-US" sz="2400" dirty="0" smtClean="0"/>
              <a:t>Particle number:50</a:t>
            </a:r>
          </a:p>
          <a:p>
            <a:endParaRPr lang="en-US" sz="2400" dirty="0" smtClean="0"/>
          </a:p>
          <a:p>
            <a:r>
              <a:rPr lang="en-US" sz="2400" dirty="0" smtClean="0"/>
              <a:t>RMS error = 0.0023</a:t>
            </a:r>
          </a:p>
          <a:p>
            <a:endParaRPr 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43808" y="1340768"/>
          <a:ext cx="2863850" cy="720725"/>
        </p:xfrm>
        <a:graphic>
          <a:graphicData uri="http://schemas.openxmlformats.org/presentationml/2006/ole">
            <p:oleObj spid="_x0000_s57347" name="Equation" r:id="rId3" imgW="2171520" imgH="545760" progId="">
              <p:embed/>
            </p:oleObj>
          </a:graphicData>
        </a:graphic>
      </p:graphicFrame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204864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Smoothing Result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57332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RMS error = 0.0017</a:t>
            </a:r>
            <a:endParaRPr lang="en-US" dirty="0">
              <a:latin typeface="+mj-lt"/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467544" y="1268760"/>
            <a:ext cx="8136904" cy="1728192"/>
          </a:xfrm>
          <a:prstGeom prst="roundRect">
            <a:avLst/>
          </a:prstGeom>
          <a:ln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 and Milestones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 smtClean="0"/>
              <a:t>Project proposal: October 5 2012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Algorithm Implementation:</a:t>
            </a:r>
            <a:br>
              <a:rPr lang="en-US" dirty="0" smtClean="0"/>
            </a:br>
            <a:r>
              <a:rPr lang="en-US" dirty="0" smtClean="0"/>
              <a:t>- Particle filter and smoother: December 1  2012</a:t>
            </a:r>
            <a:br>
              <a:rPr lang="en-US" dirty="0" smtClean="0"/>
            </a:br>
            <a:r>
              <a:rPr lang="en-US" dirty="0" smtClean="0"/>
              <a:t>- The full algorithm (particle EM): February 1  2012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Validation: March 15  2012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Testing: April 15  2012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Final Report: May 1 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2709"/>
            <a:ext cx="8229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H. He, R. </a:t>
            </a:r>
            <a:r>
              <a:rPr lang="en-US" sz="1800" dirty="0" err="1" smtClean="0"/>
              <a:t>Xiong</a:t>
            </a:r>
            <a:r>
              <a:rPr lang="en-US" sz="1800" dirty="0" smtClean="0"/>
              <a:t>, and H. </a:t>
            </a:r>
            <a:r>
              <a:rPr lang="en-US" sz="1800" dirty="0" err="1" smtClean="0"/>
              <a:t>Guo</a:t>
            </a:r>
            <a:r>
              <a:rPr lang="en-US" sz="1800" dirty="0" smtClean="0"/>
              <a:t>, </a:t>
            </a:r>
            <a:r>
              <a:rPr lang="en-US" sz="1800" i="1" dirty="0" smtClean="0"/>
              <a:t>Online estimation of model parameters and state-of-charge of LiFePO4 batteries in electric vehicles. Applied Energy, 2012. </a:t>
            </a:r>
            <a:r>
              <a:rPr lang="en-US" sz="1800" b="1" i="1" dirty="0" smtClean="0"/>
              <a:t>89(1): p. 413-420.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C. </a:t>
            </a:r>
            <a:r>
              <a:rPr lang="en-US" sz="1800" dirty="0" err="1" smtClean="0"/>
              <a:t>Hu</a:t>
            </a:r>
            <a:r>
              <a:rPr lang="en-US" sz="1800" dirty="0" smtClean="0"/>
              <a:t>, B.D. </a:t>
            </a:r>
            <a:r>
              <a:rPr lang="en-US" sz="1800" dirty="0" err="1" smtClean="0"/>
              <a:t>Youn</a:t>
            </a:r>
            <a:r>
              <a:rPr lang="en-US" sz="1800" dirty="0" smtClean="0"/>
              <a:t>, and J. Chung, </a:t>
            </a:r>
            <a:r>
              <a:rPr lang="en-US" sz="1800" i="1" dirty="0" smtClean="0"/>
              <a:t>A </a:t>
            </a:r>
            <a:r>
              <a:rPr lang="en-US" sz="1800" i="1" dirty="0" err="1" smtClean="0"/>
              <a:t>Multiscale</a:t>
            </a:r>
            <a:r>
              <a:rPr lang="en-US" sz="1800" i="1" dirty="0" smtClean="0"/>
              <a:t> Framework with Extended </a:t>
            </a:r>
            <a:r>
              <a:rPr lang="en-US" sz="1800" i="1" dirty="0" err="1" smtClean="0"/>
              <a:t>Kalman</a:t>
            </a:r>
            <a:r>
              <a:rPr lang="en-US" sz="1800" i="1" dirty="0" smtClean="0"/>
              <a:t> Filter for  Lithium-Ion Battery SOC and Capacity Estimation. Applied Energy, 2012. </a:t>
            </a:r>
            <a:r>
              <a:rPr lang="en-US" sz="1800" b="1" i="1" dirty="0" smtClean="0"/>
              <a:t>92: p. 694-704.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H.W. He, R. </a:t>
            </a:r>
            <a:r>
              <a:rPr lang="en-US" sz="1800" dirty="0" err="1" smtClean="0"/>
              <a:t>Xiong</a:t>
            </a:r>
            <a:r>
              <a:rPr lang="en-US" sz="1800" dirty="0" smtClean="0"/>
              <a:t>, and J.X. Fan, </a:t>
            </a:r>
            <a:r>
              <a:rPr lang="en-US" sz="1800" i="1" dirty="0" smtClean="0"/>
              <a:t>Evaluation of Lithium-Ion Battery Equivalent Circuit Models for State of Charge Estimation by an Experimental Approach. Energies, 2011. </a:t>
            </a:r>
            <a:r>
              <a:rPr lang="en-US" sz="1800" b="1" i="1" dirty="0" smtClean="0"/>
              <a:t>4(4): p. 582-598.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T.B. </a:t>
            </a:r>
            <a:r>
              <a:rPr lang="en-US" sz="1800" dirty="0" err="1" smtClean="0"/>
              <a:t>Schön</a:t>
            </a:r>
            <a:r>
              <a:rPr lang="en-US" sz="1800" dirty="0" smtClean="0"/>
              <a:t>, A. Wills, and B. </a:t>
            </a:r>
            <a:r>
              <a:rPr lang="en-US" sz="1800" dirty="0" err="1" smtClean="0"/>
              <a:t>Ninness</a:t>
            </a:r>
            <a:r>
              <a:rPr lang="en-US" sz="1800" dirty="0" smtClean="0"/>
              <a:t>, </a:t>
            </a:r>
            <a:r>
              <a:rPr lang="en-US" sz="1800" i="1" dirty="0" smtClean="0"/>
              <a:t>System identification of nonlinear state-space models. </a:t>
            </a:r>
            <a:r>
              <a:rPr lang="en-US" sz="1800" i="1" dirty="0" err="1" smtClean="0"/>
              <a:t>Automatica</a:t>
            </a:r>
            <a:r>
              <a:rPr lang="en-US" sz="1800" i="1" dirty="0" smtClean="0"/>
              <a:t>, 2011. </a:t>
            </a:r>
            <a:r>
              <a:rPr lang="en-US" sz="1800" b="1" i="1" dirty="0" smtClean="0"/>
              <a:t>47(1): p. 39-49</a:t>
            </a:r>
            <a:r>
              <a:rPr lang="en-US" sz="1800" b="1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1800" dirty="0" err="1" smtClean="0">
                <a:ea typeface="宋体" charset="-122"/>
              </a:rPr>
              <a:t>Bhaskar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Saha</a:t>
            </a:r>
            <a:r>
              <a:rPr lang="en-US" altLang="zh-CN" sz="1800" dirty="0" smtClean="0">
                <a:ea typeface="宋体" charset="-122"/>
              </a:rPr>
              <a:t>, </a:t>
            </a:r>
            <a:r>
              <a:rPr lang="en-US" altLang="zh-CN" sz="1800" i="1" dirty="0" smtClean="0">
                <a:ea typeface="宋体" charset="-122"/>
              </a:rPr>
              <a:t>Introduction to Particle Filters</a:t>
            </a:r>
            <a:r>
              <a:rPr lang="en-US" altLang="zh-CN" sz="1800" dirty="0" smtClean="0">
                <a:ea typeface="宋体" charset="-122"/>
              </a:rPr>
              <a:t>, NASA. </a:t>
            </a:r>
            <a:endParaRPr lang="en-US" sz="1800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M.S. </a:t>
            </a:r>
            <a:r>
              <a:rPr lang="en-US" sz="1800" dirty="0" err="1" smtClean="0"/>
              <a:t>Arulampalam</a:t>
            </a:r>
            <a:r>
              <a:rPr lang="en-US" sz="1800" dirty="0" smtClean="0"/>
              <a:t>, S. </a:t>
            </a:r>
            <a:r>
              <a:rPr lang="en-US" sz="1800" dirty="0" err="1" smtClean="0"/>
              <a:t>Maskell</a:t>
            </a:r>
            <a:r>
              <a:rPr lang="en-US" sz="1800" dirty="0" smtClean="0"/>
              <a:t>, N. Gordon, and T. Clapp, </a:t>
            </a:r>
            <a:r>
              <a:rPr lang="en-US" sz="1800" i="1" dirty="0" smtClean="0"/>
              <a:t>A tutorial on particle filters for online nonlinear/non-Gaussian Bayesian tracking. Signal Processing, IEEE Transactions on, 2002. </a:t>
            </a:r>
            <a:r>
              <a:rPr lang="en-US" sz="1800" b="1" i="1" dirty="0" smtClean="0"/>
              <a:t>50(2): p. 174-188.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A. </a:t>
            </a:r>
            <a:r>
              <a:rPr lang="en-US" sz="1800" dirty="0" err="1" smtClean="0"/>
              <a:t>Doucet</a:t>
            </a:r>
            <a:r>
              <a:rPr lang="en-US" sz="1800" dirty="0" smtClean="0"/>
              <a:t> and A.M. Johansen, </a:t>
            </a:r>
            <a:r>
              <a:rPr lang="en-US" sz="1800" i="1" dirty="0" smtClean="0"/>
              <a:t>A tutorial on particle filtering and smoothing: fifteen years later. Handbook of Nonlinear Filtering, 2009: p. 656-704.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" y="1371600"/>
            <a:ext cx="9227368" cy="4754563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Lithium-ion batteries are power sources for electric vehicles (EVs). 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State of charge (SOC) estimation of batteries is important for the optimal energy control and residual range prediction of EVs. </a:t>
            </a:r>
          </a:p>
          <a:p>
            <a:pPr>
              <a:spcBef>
                <a:spcPts val="1800"/>
              </a:spcBef>
            </a:pPr>
            <a:r>
              <a:rPr lang="en-US" altLang="zh-CN" sz="2400" dirty="0" smtClean="0"/>
              <a:t>SOC is the ratio between the remaining charge (</a:t>
            </a:r>
            <a:r>
              <a:rPr lang="en-US" altLang="zh-CN" sz="2400" dirty="0" err="1" smtClean="0"/>
              <a:t>Q</a:t>
            </a:r>
            <a:r>
              <a:rPr lang="en-US" altLang="zh-CN" sz="2400" baseline="-25000" dirty="0" err="1" smtClean="0"/>
              <a:t>remain</a:t>
            </a:r>
            <a:r>
              <a:rPr lang="en-US" altLang="zh-CN" sz="2400" dirty="0" smtClean="0"/>
              <a:t>) and the maximum capacity of a battery  (</a:t>
            </a:r>
            <a:r>
              <a:rPr lang="en-US" altLang="zh-CN" sz="2400" dirty="0" err="1" smtClean="0"/>
              <a:t>Q</a:t>
            </a:r>
            <a:r>
              <a:rPr lang="en-US" altLang="zh-CN" sz="2400" baseline="-25000" dirty="0" err="1" smtClean="0"/>
              <a:t>max</a:t>
            </a:r>
            <a:r>
              <a:rPr lang="en-US" altLang="zh-CN" sz="2400" dirty="0" smtClean="0"/>
              <a:t>)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3568" y="573325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 Full:    SOC = 100%    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Empty:  </a:t>
            </a:r>
            <a:r>
              <a:rPr lang="en-US" sz="2000" dirty="0" smtClean="0">
                <a:latin typeface="+mj-lt"/>
              </a:rPr>
              <a:t>SOC=0%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259632" y="4437112"/>
          <a:ext cx="1728192" cy="828134"/>
        </p:xfrm>
        <a:graphic>
          <a:graphicData uri="http://schemas.openxmlformats.org/presentationml/2006/ole">
            <p:oleObj spid="_x0000_s17409" name="Equation" r:id="rId3" imgW="1168200" imgH="558720" progId="">
              <p:embed/>
            </p:oleObj>
          </a:graphicData>
        </a:graphic>
      </p:graphicFrame>
      <p:pic>
        <p:nvPicPr>
          <p:cNvPr id="7" name="Picture 17" descr="C:\Users\Wei\AppData\Roaming\Tencent\Users\250803932\QQ\WinTemp\RichOle\U~~_$H3}_4([PXMSC813}T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437112"/>
            <a:ext cx="640080" cy="1025469"/>
          </a:xfrm>
          <a:prstGeom prst="rect">
            <a:avLst/>
          </a:prstGeom>
          <a:noFill/>
        </p:spPr>
      </p:pic>
      <p:pic>
        <p:nvPicPr>
          <p:cNvPr id="8" name="Picture 10" descr="F:\RA\Colleagues duty\Laura\PPT for ATL\Pictures\EV Companies\Nissan\nissan-leaf-charging-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437112"/>
            <a:ext cx="2831110" cy="1547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/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 bwMode="auto">
          <a:xfrm>
            <a:off x="4716016" y="3717032"/>
            <a:ext cx="4320480" cy="25922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56984" cy="7921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State-Space Representation of A Battery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48" y="1196752"/>
            <a:ext cx="8229600" cy="4754563"/>
          </a:xfrm>
        </p:spPr>
        <p:txBody>
          <a:bodyPr/>
          <a:lstStyle/>
          <a:p>
            <a:r>
              <a:rPr lang="en-US" sz="2400" dirty="0" smtClean="0"/>
              <a:t>Process function [1-3] 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Measurement function: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Process and measurement noise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67544" y="1772816"/>
          <a:ext cx="4851648" cy="1464564"/>
        </p:xfrm>
        <a:graphic>
          <a:graphicData uri="http://schemas.openxmlformats.org/presentationml/2006/ole">
            <p:oleObj spid="_x0000_s18433" name="Equation" r:id="rId3" imgW="5194080" imgH="1536480" progId="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83568" y="4149080"/>
          <a:ext cx="3760788" cy="322502"/>
        </p:xfrm>
        <a:graphic>
          <a:graphicData uri="http://schemas.openxmlformats.org/presentationml/2006/ole">
            <p:oleObj spid="_x0000_s18435" name="Equation" r:id="rId4" imgW="3784320" imgH="355320" progId="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4818063" y="5314950"/>
          <a:ext cx="4144962" cy="622300"/>
        </p:xfrm>
        <a:graphic>
          <a:graphicData uri="http://schemas.openxmlformats.org/presentationml/2006/ole">
            <p:oleObj spid="_x0000_s18444" name="Equation" r:id="rId5" imgW="3504960" imgH="533160" progId="">
              <p:embed/>
            </p:oleObj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1124744"/>
            <a:ext cx="343041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860032" y="3789040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Problem Statement </a:t>
            </a:r>
          </a:p>
          <a:p>
            <a:pPr algn="ctr"/>
            <a:endParaRPr lang="en-US" sz="2000" b="1" dirty="0" smtClean="0"/>
          </a:p>
          <a:p>
            <a:r>
              <a:rPr lang="en-US" sz="2000" dirty="0" smtClean="0">
                <a:latin typeface="+mj-lt"/>
              </a:rPr>
              <a:t>The model parameters need to be identified 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691680" y="5157192"/>
          <a:ext cx="1728192" cy="1171331"/>
        </p:xfrm>
        <a:graphic>
          <a:graphicData uri="http://schemas.openxmlformats.org/presentationml/2006/ole">
            <p:oleObj spid="_x0000_s18445" name="Equation" r:id="rId7" imgW="114300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54563"/>
          </a:xfrm>
        </p:spPr>
        <p:txBody>
          <a:bodyPr/>
          <a:lstStyle/>
          <a:p>
            <a:r>
              <a:rPr lang="en-US" sz="2000" dirty="0" smtClean="0"/>
              <a:t>Estimate the unknown parameters                                                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     based on the information in the measured input-output responses</a:t>
            </a:r>
          </a:p>
          <a:p>
            <a:endParaRPr lang="en-US" dirty="0" smtClean="0"/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    using a maximum likelihood framework</a:t>
            </a:r>
          </a:p>
          <a:p>
            <a:pPr>
              <a:buNone/>
            </a:pPr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339752" y="1916832"/>
          <a:ext cx="4057439" cy="1224136"/>
        </p:xfrm>
        <a:graphic>
          <a:graphicData uri="http://schemas.openxmlformats.org/presentationml/2006/ole">
            <p:oleObj spid="_x0000_s21511" name="Equation" r:id="rId3" imgW="5194080" imgH="1536480" progId="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427984" y="1396150"/>
          <a:ext cx="2877748" cy="432048"/>
        </p:xfrm>
        <a:graphic>
          <a:graphicData uri="http://schemas.openxmlformats.org/presentationml/2006/ole">
            <p:oleObj spid="_x0000_s21512" name="Equation" r:id="rId4" imgW="3504960" imgH="533160" progId="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555778" y="3356993"/>
          <a:ext cx="3361290" cy="288031"/>
        </p:xfrm>
        <a:graphic>
          <a:graphicData uri="http://schemas.openxmlformats.org/presentationml/2006/ole">
            <p:oleObj spid="_x0000_s21513" name="Equation" r:id="rId5" imgW="3784320" imgH="35532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257425" y="4365625"/>
          <a:ext cx="4127500" cy="354013"/>
        </p:xfrm>
        <a:graphic>
          <a:graphicData uri="http://schemas.openxmlformats.org/presentationml/2006/ole">
            <p:oleObj spid="_x0000_s21514" name="Equation" r:id="rId6" imgW="2806560" imgH="24120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203848" y="5373216"/>
          <a:ext cx="1800201" cy="914819"/>
        </p:xfrm>
        <a:graphic>
          <a:graphicData uri="http://schemas.openxmlformats.org/presentationml/2006/ole">
            <p:oleObj spid="_x0000_s21515" name="Equation" r:id="rId7" imgW="149832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Maximization (EM)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Expectation step (E step): </a:t>
            </a:r>
            <a:r>
              <a:rPr lang="en-US" sz="2000" dirty="0" smtClean="0"/>
              <a:t>calculate the expected value of the log likelihood function, with respect to the conditional distribution of 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given </a:t>
            </a:r>
            <a:r>
              <a:rPr lang="en-US" sz="2000" i="1" dirty="0" smtClean="0"/>
              <a:t>Y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 under the current estimate of the parameters     [4]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where X is the state variables: SOC and </a:t>
            </a:r>
            <a:r>
              <a:rPr lang="en-US" sz="2000" dirty="0" err="1" smtClean="0"/>
              <a:t>Vp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US" sz="2000" b="1" dirty="0" smtClean="0"/>
              <a:t>Maximization step (M step): </a:t>
            </a:r>
            <a:r>
              <a:rPr lang="en-US" sz="2000" dirty="0" smtClean="0"/>
              <a:t>find the parameter that maximizes this quantity: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If not converged, update k-&gt;k+1 and return to step 2</a:t>
            </a:r>
          </a:p>
          <a:p>
            <a:endParaRPr lang="en-US" sz="2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5724128" y="2063750"/>
          <a:ext cx="241300" cy="330200"/>
        </p:xfrm>
        <a:graphic>
          <a:graphicData uri="http://schemas.openxmlformats.org/presentationml/2006/ole">
            <p:oleObj spid="_x0000_s22529" name="Equation" r:id="rId3" imgW="241200" imgH="330120" progId="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90600" y="2636838"/>
          <a:ext cx="7251700" cy="425450"/>
        </p:xfrm>
        <a:graphic>
          <a:graphicData uri="http://schemas.openxmlformats.org/presentationml/2006/ole">
            <p:oleObj spid="_x0000_s22531" name="Equation" r:id="rId4" imgW="7251480" imgH="431640" progId="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059832" y="4581128"/>
          <a:ext cx="2305050" cy="425450"/>
        </p:xfrm>
        <a:graphic>
          <a:graphicData uri="http://schemas.openxmlformats.org/presentationml/2006/ole">
            <p:oleObj spid="_x0000_s22535" name="Equation" r:id="rId5" imgW="2311200" imgH="431640" progId="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146800" y="2971800"/>
          <a:ext cx="914400" cy="215900"/>
        </p:xfrm>
        <a:graphic>
          <a:graphicData uri="http://schemas.openxmlformats.org/presentationml/2006/ole">
            <p:oleObj spid="_x0000_s22536" name="Equation" r:id="rId6" imgW="914400" imgH="216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Maximization (EM)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Ref[4] have proved that               can be approximated by a particle smoother: </a:t>
            </a:r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843808" y="2492896"/>
          <a:ext cx="2664296" cy="466072"/>
        </p:xfrm>
        <a:graphic>
          <a:graphicData uri="http://schemas.openxmlformats.org/presentationml/2006/ole">
            <p:oleObj spid="_x0000_s25603" name="Equation" r:id="rId3" imgW="1765080" imgH="304560" progId="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355976" y="1484784"/>
          <a:ext cx="1044118" cy="432048"/>
        </p:xfrm>
        <a:graphic>
          <a:graphicData uri="http://schemas.openxmlformats.org/presentationml/2006/ole">
            <p:oleObj spid="_x0000_s25604" name="Equation" r:id="rId4" imgW="736560" imgH="304560" progId="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627784" y="3212976"/>
          <a:ext cx="3822700" cy="2447925"/>
        </p:xfrm>
        <a:graphic>
          <a:graphicData uri="http://schemas.openxmlformats.org/presentationml/2006/ole">
            <p:oleObj spid="_x0000_s25605" name="Equation" r:id="rId5" imgW="3377880" imgH="2184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Filter and Smoother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 smoother: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 particle smoother weights          can be recursively calculated from particle filter weights  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Particle filter: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3163888" y="2060575"/>
          <a:ext cx="3392487" cy="796925"/>
        </p:xfrm>
        <a:graphic>
          <a:graphicData uri="http://schemas.openxmlformats.org/presentationml/2006/ole">
            <p:oleObj spid="_x0000_s64514" name="Equation" r:id="rId3" imgW="2108160" imgH="495000" progId="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331640" y="3717032"/>
          <a:ext cx="6172200" cy="774700"/>
        </p:xfrm>
        <a:graphic>
          <a:graphicData uri="http://schemas.openxmlformats.org/presentationml/2006/ole">
            <p:oleObj spid="_x0000_s64515" name="Equation" r:id="rId4" imgW="6172200" imgH="774360" progId="">
              <p:embed/>
            </p:oleObj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5076056" y="2852936"/>
          <a:ext cx="576064" cy="576064"/>
        </p:xfrm>
        <a:graphic>
          <a:graphicData uri="http://schemas.openxmlformats.org/presentationml/2006/ole">
            <p:oleObj spid="_x0000_s64516" name="Equation" r:id="rId5" imgW="291960" imgH="291960" progId="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943225" y="5229225"/>
          <a:ext cx="3328988" cy="868363"/>
        </p:xfrm>
        <a:graphic>
          <a:graphicData uri="http://schemas.openxmlformats.org/presentationml/2006/ole">
            <p:oleObj spid="_x0000_s64517" name="Equation" r:id="rId6" imgW="1917360" imgH="495000" progId="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5940152" y="3356992"/>
          <a:ext cx="266700" cy="355600"/>
        </p:xfrm>
        <a:graphic>
          <a:graphicData uri="http://schemas.openxmlformats.org/presentationml/2006/ole">
            <p:oleObj spid="_x0000_s64518" name="Equation" r:id="rId7" imgW="266400" imgH="35532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543800" cy="12954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Particle Filtering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800"/>
            <a:ext cx="8153400" cy="4411662"/>
          </a:xfrm>
        </p:spPr>
        <p:txBody>
          <a:bodyPr/>
          <a:lstStyle/>
          <a:p>
            <a:r>
              <a:rPr lang="en-US" altLang="zh-CN" sz="2600" dirty="0" smtClean="0">
                <a:ea typeface="宋体" charset="-122"/>
              </a:rPr>
              <a:t>Model </a:t>
            </a:r>
            <a:r>
              <a:rPr lang="en-US" altLang="zh-CN" sz="2600" dirty="0">
                <a:ea typeface="宋体" charset="-122"/>
              </a:rPr>
              <a:t>prediction given past </a:t>
            </a:r>
            <a:r>
              <a:rPr lang="en-US" altLang="zh-CN" sz="2600" dirty="0" smtClean="0">
                <a:ea typeface="宋体" charset="-122"/>
              </a:rPr>
              <a:t>measurements</a:t>
            </a:r>
            <a:endParaRPr lang="en-US" altLang="zh-CN" sz="2600" dirty="0">
              <a:ea typeface="宋体" charset="-122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403648" y="2348880"/>
          <a:ext cx="6080125" cy="1346200"/>
        </p:xfrm>
        <a:graphic>
          <a:graphicData uri="http://schemas.openxmlformats.org/presentationml/2006/ole">
            <p:oleObj spid="_x0000_s58372" name="Equation" r:id="rId3" imgW="3047760" imgH="672840" progId="">
              <p:embed/>
            </p:oleObj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763688" y="3861048"/>
            <a:ext cx="1890261" cy="3693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宋体" charset="-122"/>
              </a:rPr>
              <a:t>Process function</a:t>
            </a:r>
            <a:endParaRPr lang="en-US" altLang="zh-CN" dirty="0">
              <a:ea typeface="宋体" charset="-122"/>
            </a:endParaRPr>
          </a:p>
        </p:txBody>
      </p: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 flipV="1">
            <a:off x="2771800" y="3573016"/>
            <a:ext cx="0" cy="2880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Particle Filtering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600" dirty="0">
                <a:ea typeface="宋体" charset="-122"/>
              </a:rPr>
              <a:t>Prediction update using current measurement</a:t>
            </a:r>
          </a:p>
          <a:p>
            <a:endParaRPr lang="en-US" altLang="zh-CN" sz="2600" dirty="0">
              <a:ea typeface="宋体" charset="-122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85888" y="2273300"/>
          <a:ext cx="4405312" cy="482600"/>
        </p:xfrm>
        <a:graphic>
          <a:graphicData uri="http://schemas.openxmlformats.org/presentationml/2006/ole">
            <p:oleObj spid="_x0000_s59394" name="Equation" r:id="rId3" imgW="2209680" imgH="24120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073400" y="2730500"/>
          <a:ext cx="4205288" cy="990600"/>
        </p:xfrm>
        <a:graphic>
          <a:graphicData uri="http://schemas.openxmlformats.org/presentationml/2006/ole">
            <p:oleObj spid="_x0000_s59395" name="Equation" r:id="rId4" imgW="2108160" imgH="495000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087688" y="3568700"/>
          <a:ext cx="3671887" cy="990600"/>
        </p:xfrm>
        <a:graphic>
          <a:graphicData uri="http://schemas.openxmlformats.org/presentationml/2006/ole">
            <p:oleObj spid="_x0000_s59396" name="Equation" r:id="rId5" imgW="1841400" imgH="495000" progId="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374775" y="4686300"/>
          <a:ext cx="6105525" cy="635000"/>
        </p:xfrm>
        <a:graphic>
          <a:graphicData uri="http://schemas.openxmlformats.org/presentationml/2006/ole">
            <p:oleObj spid="_x0000_s59397" name="Equation" r:id="rId6" imgW="3060360" imgH="317160" progId="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6858000" y="3352800"/>
          <a:ext cx="1943100" cy="419100"/>
        </p:xfrm>
        <a:graphic>
          <a:graphicData uri="http://schemas.openxmlformats.org/presentationml/2006/ole">
            <p:oleObj spid="_x0000_s59398" name="Equation" r:id="rId7" imgW="1942920" imgH="419040" progId="Equation.3">
              <p:embed/>
            </p:oleObj>
          </a:graphicData>
        </a:graphic>
      </p:graphicFrame>
      <p:cxnSp>
        <p:nvCxnSpPr>
          <p:cNvPr id="25611" name="AutoShape 11"/>
          <p:cNvCxnSpPr>
            <a:cxnSpLocks noChangeShapeType="1"/>
            <a:stCxn id="0" idx="1"/>
          </p:cNvCxnSpPr>
          <p:nvPr/>
        </p:nvCxnSpPr>
        <p:spPr bwMode="auto">
          <a:xfrm flipH="1" flipV="1">
            <a:off x="6338888" y="3386138"/>
            <a:ext cx="519112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491880" y="5229200"/>
            <a:ext cx="1659429" cy="64633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宋体" charset="-122"/>
              </a:rPr>
              <a:t>Measurement </a:t>
            </a:r>
          </a:p>
          <a:p>
            <a:r>
              <a:rPr lang="en-US" altLang="zh-CN" dirty="0" smtClean="0">
                <a:ea typeface="宋体" charset="-122"/>
              </a:rPr>
              <a:t>Equation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220072" y="5301208"/>
            <a:ext cx="1813317" cy="3693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宋体" charset="-122"/>
              </a:rPr>
              <a:t>State Prediction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828800" y="2743200"/>
            <a:ext cx="1082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posterior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1 PHMC Fall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 PHMC Fall Template</Template>
  <TotalTime>3427</TotalTime>
  <Words>793</Words>
  <Application>Microsoft Office PowerPoint</Application>
  <PresentationFormat>On-screen Show (4:3)</PresentationFormat>
  <Paragraphs>146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2011 PHMC Fall Template</vt:lpstr>
      <vt:lpstr>SmartDraw</vt:lpstr>
      <vt:lpstr>Equation</vt:lpstr>
      <vt:lpstr>Microsoft Equation 3.0</vt:lpstr>
      <vt:lpstr>System Identification of Nonlinear State-Space Battery Models</vt:lpstr>
      <vt:lpstr>Background</vt:lpstr>
      <vt:lpstr>State-Space Representation of A Battery System</vt:lpstr>
      <vt:lpstr>Problem Formulation</vt:lpstr>
      <vt:lpstr>Expectation Maximization (EM)</vt:lpstr>
      <vt:lpstr>Expectation Maximization (EM)</vt:lpstr>
      <vt:lpstr>Particle Filter and Smoother</vt:lpstr>
      <vt:lpstr>Particle Filtering</vt:lpstr>
      <vt:lpstr>Particle Filtering</vt:lpstr>
      <vt:lpstr>Particle Filtering [5]</vt:lpstr>
      <vt:lpstr>Particle Filtering</vt:lpstr>
      <vt:lpstr>Particle Filter Algorithm [4-7] </vt:lpstr>
      <vt:lpstr>Particle Smoother Algorithm [4-7] </vt:lpstr>
      <vt:lpstr>Simulated Data Sets</vt:lpstr>
      <vt:lpstr>Simulated Hidden States</vt:lpstr>
      <vt:lpstr>Particle Filtering Result</vt:lpstr>
      <vt:lpstr>Particle Smoothing Result</vt:lpstr>
      <vt:lpstr>Project Schedule and Milestones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(font size: 40)</dc:title>
  <dc:creator>Wei</dc:creator>
  <cp:lastModifiedBy>weihe</cp:lastModifiedBy>
  <cp:revision>152</cp:revision>
  <dcterms:created xsi:type="dcterms:W3CDTF">2012-10-04T13:18:32Z</dcterms:created>
  <dcterms:modified xsi:type="dcterms:W3CDTF">2012-12-10T20:35:59Z</dcterms:modified>
</cp:coreProperties>
</file>