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5"/>
  </p:notesMasterIdLst>
  <p:sldIdLst>
    <p:sldId id="256" r:id="rId2"/>
    <p:sldId id="282" r:id="rId3"/>
    <p:sldId id="257" r:id="rId4"/>
    <p:sldId id="258" r:id="rId5"/>
    <p:sldId id="259" r:id="rId6"/>
    <p:sldId id="261" r:id="rId7"/>
    <p:sldId id="283" r:id="rId8"/>
    <p:sldId id="262" r:id="rId9"/>
    <p:sldId id="284" r:id="rId10"/>
    <p:sldId id="263" r:id="rId11"/>
    <p:sldId id="285" r:id="rId12"/>
    <p:sldId id="287" r:id="rId13"/>
    <p:sldId id="289" r:id="rId14"/>
    <p:sldId id="288" r:id="rId15"/>
    <p:sldId id="290" r:id="rId16"/>
    <p:sldId id="291" r:id="rId17"/>
    <p:sldId id="292" r:id="rId18"/>
    <p:sldId id="273" r:id="rId19"/>
    <p:sldId id="274" r:id="rId20"/>
    <p:sldId id="293" r:id="rId21"/>
    <p:sldId id="294" r:id="rId22"/>
    <p:sldId id="295" r:id="rId23"/>
    <p:sldId id="275" r:id="rId24"/>
    <p:sldId id="296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23" r:id="rId52"/>
    <p:sldId id="324" r:id="rId53"/>
    <p:sldId id="325" r:id="rId54"/>
    <p:sldId id="326" r:id="rId55"/>
    <p:sldId id="327" r:id="rId56"/>
    <p:sldId id="328" r:id="rId57"/>
    <p:sldId id="329" r:id="rId58"/>
    <p:sldId id="330" r:id="rId59"/>
    <p:sldId id="331" r:id="rId60"/>
    <p:sldId id="332" r:id="rId61"/>
    <p:sldId id="333" r:id="rId62"/>
    <p:sldId id="334" r:id="rId63"/>
    <p:sldId id="335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2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67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notesMaster" Target="notesMasters/notesMaster1.xml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56D6C-1E9F-C14F-A5D6-2983AE811C95}" type="datetimeFigureOut">
              <a:rPr lang="en-US" smtClean="0"/>
              <a:t>12/4/12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D1465-B1BD-324F-9D74-BB0587833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54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D1465-B1BD-324F-9D74-BB05878336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08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Made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D1465-B1BD-324F-9D74-BB05878336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46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D1465-B1BD-324F-9D74-BB05878336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23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D1465-B1BD-324F-9D74-BB05878336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17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D1465-B1BD-324F-9D74-BB05878336F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28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Changed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D1465-B1BD-324F-9D74-BB05878336F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49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12667-901E-3E44-8C5F-0199C63C2A9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31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C7A0-AA34-7F4B-A04B-8F382C54919E}" type="datetimeFigureOut">
              <a:rPr lang="en-US" smtClean="0"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35-9A39-DB4E-8069-C6C61C9DA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90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C7A0-AA34-7F4B-A04B-8F382C54919E}" type="datetimeFigureOut">
              <a:rPr lang="en-US" smtClean="0"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35-9A39-DB4E-8069-C6C61C9DA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53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C7A0-AA34-7F4B-A04B-8F382C54919E}" type="datetimeFigureOut">
              <a:rPr lang="en-US" smtClean="0"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35-9A39-DB4E-8069-C6C61C9DA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3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C7A0-AA34-7F4B-A04B-8F382C54919E}" type="datetimeFigureOut">
              <a:rPr lang="en-US" smtClean="0"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35-9A39-DB4E-8069-C6C61C9DA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8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C7A0-AA34-7F4B-A04B-8F382C54919E}" type="datetimeFigureOut">
              <a:rPr lang="en-US" smtClean="0"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35-9A39-DB4E-8069-C6C61C9DA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78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C7A0-AA34-7F4B-A04B-8F382C54919E}" type="datetimeFigureOut">
              <a:rPr lang="en-US" smtClean="0"/>
              <a:t>12/4/12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35-9A39-DB4E-8069-C6C61C9DA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6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C7A0-AA34-7F4B-A04B-8F382C54919E}" type="datetimeFigureOut">
              <a:rPr lang="en-US" smtClean="0"/>
              <a:t>12/4/12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35-9A39-DB4E-8069-C6C61C9DA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9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C7A0-AA34-7F4B-A04B-8F382C54919E}" type="datetimeFigureOut">
              <a:rPr lang="en-US" smtClean="0"/>
              <a:t>12/4/12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35-9A39-DB4E-8069-C6C61C9DA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9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C7A0-AA34-7F4B-A04B-8F382C54919E}" type="datetimeFigureOut">
              <a:rPr lang="en-US" smtClean="0"/>
              <a:t>12/4/12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35-9A39-DB4E-8069-C6C61C9DA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2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C7A0-AA34-7F4B-A04B-8F382C54919E}" type="datetimeFigureOut">
              <a:rPr lang="en-US" smtClean="0"/>
              <a:t>12/4/12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35-9A39-DB4E-8069-C6C61C9DA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0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C7A0-AA34-7F4B-A04B-8F382C54919E}" type="datetimeFigureOut">
              <a:rPr lang="en-US" smtClean="0"/>
              <a:t>12/4/12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4A35-9A39-DB4E-8069-C6C61C9DA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35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3C7A0-AA34-7F4B-A04B-8F382C54919E}" type="datetimeFigureOut">
              <a:rPr lang="en-US" smtClean="0"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E4A35-9A39-DB4E-8069-C6C61C9DA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7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Relationship Id="rId3" Type="http://schemas.openxmlformats.org/officeDocument/2006/relationships/image" Target="../media/image4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emf"/><Relationship Id="rId3" Type="http://schemas.openxmlformats.org/officeDocument/2006/relationships/image" Target="../media/image4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emf"/><Relationship Id="rId8" Type="http://schemas.openxmlformats.org/officeDocument/2006/relationships/image" Target="../media/image54.emf"/><Relationship Id="rId9" Type="http://schemas.openxmlformats.org/officeDocument/2006/relationships/image" Target="../media/image55.emf"/><Relationship Id="rId10" Type="http://schemas.openxmlformats.org/officeDocument/2006/relationships/image" Target="../media/image56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emf"/><Relationship Id="rId8" Type="http://schemas.openxmlformats.org/officeDocument/2006/relationships/image" Target="../media/image62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emf"/><Relationship Id="rId3" Type="http://schemas.openxmlformats.org/officeDocument/2006/relationships/image" Target="../media/image64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emf"/><Relationship Id="rId3" Type="http://schemas.openxmlformats.org/officeDocument/2006/relationships/image" Target="../media/image6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71.emf"/><Relationship Id="rId8" Type="http://schemas.openxmlformats.org/officeDocument/2006/relationships/image" Target="../media/image72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7" Type="http://schemas.openxmlformats.org/officeDocument/2006/relationships/image" Target="../media/image71.emf"/><Relationship Id="rId8" Type="http://schemas.openxmlformats.org/officeDocument/2006/relationships/image" Target="../media/image72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4" Type="http://schemas.openxmlformats.org/officeDocument/2006/relationships/image" Target="../media/image72.emf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emf"/><Relationship Id="rId3" Type="http://schemas.openxmlformats.org/officeDocument/2006/relationships/image" Target="../media/image82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Relationship Id="rId3" Type="http://schemas.openxmlformats.org/officeDocument/2006/relationships/image" Target="../media/image45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emf"/><Relationship Id="rId3" Type="http://schemas.openxmlformats.org/officeDocument/2006/relationships/image" Target="../media/image89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5" Type="http://schemas.openxmlformats.org/officeDocument/2006/relationships/image" Target="../media/image9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emf"/><Relationship Id="rId3" Type="http://schemas.openxmlformats.org/officeDocument/2006/relationships/image" Target="../media/image94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emf"/><Relationship Id="rId3" Type="http://schemas.openxmlformats.org/officeDocument/2006/relationships/image" Target="../media/image96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emf"/><Relationship Id="rId3" Type="http://schemas.openxmlformats.org/officeDocument/2006/relationships/image" Target="../media/image98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emf"/><Relationship Id="rId3" Type="http://schemas.openxmlformats.org/officeDocument/2006/relationships/image" Target="../media/image100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emf"/><Relationship Id="rId3" Type="http://schemas.openxmlformats.org/officeDocument/2006/relationships/image" Target="../media/image102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emf"/><Relationship Id="rId3" Type="http://schemas.openxmlformats.org/officeDocument/2006/relationships/image" Target="../media/image104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5" Type="http://schemas.openxmlformats.org/officeDocument/2006/relationships/image" Target="../media/image107.emf"/><Relationship Id="rId6" Type="http://schemas.openxmlformats.org/officeDocument/2006/relationships/image" Target="../media/image108.e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4" Type="http://schemas.openxmlformats.org/officeDocument/2006/relationships/image" Target="../media/image107.emf"/><Relationship Id="rId5" Type="http://schemas.openxmlformats.org/officeDocument/2006/relationships/image" Target="../media/image108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4" Type="http://schemas.openxmlformats.org/officeDocument/2006/relationships/image" Target="../media/image107.emf"/><Relationship Id="rId5" Type="http://schemas.openxmlformats.org/officeDocument/2006/relationships/image" Target="../media/image108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20" Type="http://schemas.openxmlformats.org/officeDocument/2006/relationships/image" Target="../media/image28.png"/><Relationship Id="rId21" Type="http://schemas.openxmlformats.org/officeDocument/2006/relationships/image" Target="../media/image29.png"/><Relationship Id="rId22" Type="http://schemas.openxmlformats.org/officeDocument/2006/relationships/image" Target="../media/image30.png"/><Relationship Id="rId23" Type="http://schemas.openxmlformats.org/officeDocument/2006/relationships/image" Target="../media/image31.png"/><Relationship Id="rId24" Type="http://schemas.openxmlformats.org/officeDocument/2006/relationships/image" Target="../media/image32.png"/><Relationship Id="rId25" Type="http://schemas.openxmlformats.org/officeDocument/2006/relationships/image" Target="../media/image33.png"/><Relationship Id="rId26" Type="http://schemas.openxmlformats.org/officeDocument/2006/relationships/image" Target="../media/image34.png"/><Relationship Id="rId27" Type="http://schemas.openxmlformats.org/officeDocument/2006/relationships/image" Target="../media/image35.emf"/><Relationship Id="rId28" Type="http://schemas.openxmlformats.org/officeDocument/2006/relationships/image" Target="../media/image36.emf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image" Target="../media/image23.png"/><Relationship Id="rId16" Type="http://schemas.openxmlformats.org/officeDocument/2006/relationships/image" Target="../media/image24.png"/><Relationship Id="rId17" Type="http://schemas.openxmlformats.org/officeDocument/2006/relationships/image" Target="../media/image25.png"/><Relationship Id="rId18" Type="http://schemas.openxmlformats.org/officeDocument/2006/relationships/image" Target="../media/image26.png"/><Relationship Id="rId1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572" y="1408399"/>
            <a:ext cx="4705048" cy="47225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857" y="233459"/>
            <a:ext cx="8180010" cy="106073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Reduction of Temporal Discretization Error in an Atmospheric General Circulation Model (AGCM)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7143"/>
            <a:ext cx="6400800" cy="1804609"/>
          </a:xfrm>
          <a:solidFill>
            <a:schemeClr val="bg1">
              <a:alpha val="67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Daisuke </a:t>
            </a:r>
            <a:r>
              <a:rPr lang="en-US" dirty="0" err="1" smtClean="0">
                <a:solidFill>
                  <a:schemeClr val="tx1"/>
                </a:solidFill>
              </a:rPr>
              <a:t>Hotta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000" dirty="0" err="1" smtClean="0">
                <a:solidFill>
                  <a:schemeClr val="tx1"/>
                </a:solidFill>
              </a:rPr>
              <a:t>hotta@umd.edu</a:t>
            </a:r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Advisor:  Prof. Eugenia </a:t>
            </a:r>
            <a:r>
              <a:rPr lang="en-US" dirty="0" err="1" smtClean="0">
                <a:solidFill>
                  <a:schemeClr val="tx1"/>
                </a:solidFill>
              </a:rPr>
              <a:t>Kalnay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Dept. of Atmospheric and Oceanic Science,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Maryland, College Park</a:t>
            </a:r>
          </a:p>
          <a:p>
            <a:r>
              <a:rPr lang="en-US" sz="2200" dirty="0" err="1" smtClean="0">
                <a:solidFill>
                  <a:schemeClr val="tx1"/>
                </a:solidFill>
              </a:rPr>
              <a:t>ekalnay@atmos.umd.edu</a:t>
            </a:r>
            <a:endParaRPr lang="en-US" sz="2200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152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AGCM: SPEEDY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871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Language: Fortran77</a:t>
            </a:r>
          </a:p>
          <a:p>
            <a:r>
              <a:rPr lang="en-US" dirty="0" smtClean="0"/>
              <a:t>Platform: Any machine which supports Fortan77 compiler (a Linux server will be used in this study)</a:t>
            </a:r>
          </a:p>
          <a:p>
            <a:r>
              <a:rPr lang="en-US" dirty="0" smtClean="0"/>
              <a:t>Code statistics:  </a:t>
            </a:r>
            <a:r>
              <a:rPr lang="en-US" dirty="0" smtClean="0">
                <a:latin typeface="Symbol" charset="2"/>
                <a:cs typeface="Symbol" charset="2"/>
              </a:rPr>
              <a:t>~</a:t>
            </a:r>
            <a:r>
              <a:rPr lang="en-US" dirty="0" smtClean="0"/>
              <a:t>10,000 lines, 73 files</a:t>
            </a:r>
          </a:p>
          <a:p>
            <a:r>
              <a:rPr lang="en-US" dirty="0" smtClean="0"/>
              <a:t># predicted variables: </a:t>
            </a:r>
            <a:r>
              <a:rPr lang="en-US" dirty="0" smtClean="0">
                <a:latin typeface="Symbol" charset="2"/>
                <a:cs typeface="Symbol" charset="2"/>
              </a:rPr>
              <a:t>~ O(10</a:t>
            </a:r>
            <a:r>
              <a:rPr lang="en-US" baseline="30000" dirty="0" smtClean="0">
                <a:latin typeface="Symbol" charset="2"/>
                <a:cs typeface="Symbol" charset="2"/>
              </a:rPr>
              <a:t>5</a:t>
            </a:r>
            <a:r>
              <a:rPr lang="en-US" dirty="0" smtClean="0">
                <a:latin typeface="Symbol" charset="2"/>
                <a:cs typeface="Symbol" charset="2"/>
              </a:rPr>
              <a:t>)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Implementation to be made:</a:t>
            </a:r>
            <a:endParaRPr lang="en-US" dirty="0"/>
          </a:p>
          <a:p>
            <a:r>
              <a:rPr lang="en-US" dirty="0" smtClean="0"/>
              <a:t>Add new subroutines for </a:t>
            </a:r>
            <a:r>
              <a:rPr lang="en-US" i="1" dirty="0" smtClean="0"/>
              <a:t>N</a:t>
            </a:r>
            <a:r>
              <a:rPr lang="en-US" dirty="0" smtClean="0"/>
              <a:t>-cycle and RK4 schemes </a:t>
            </a:r>
          </a:p>
          <a:p>
            <a:pPr marL="0" indent="0">
              <a:buNone/>
            </a:pPr>
            <a:r>
              <a:rPr lang="en-US" dirty="0" smtClean="0"/>
              <a:t>(for validation)</a:t>
            </a:r>
          </a:p>
          <a:p>
            <a:r>
              <a:rPr lang="en-US" dirty="0" smtClean="0"/>
              <a:t>Add an Option to Switch-off Physical Parameterizations</a:t>
            </a:r>
          </a:p>
          <a:p>
            <a:r>
              <a:rPr lang="en-US" dirty="0" smtClean="0"/>
              <a:t>Add an Option to run with flat orography</a:t>
            </a:r>
          </a:p>
        </p:txBody>
      </p:sp>
    </p:spTree>
    <p:extLst>
      <p:ext uri="{BB962C8B-B14F-4D97-AF65-F5344CB8AC3E}">
        <p14:creationId xmlns:p14="http://schemas.microsoft.com/office/powerpoint/2010/main" val="4059174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 of the semester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245" y="1600200"/>
            <a:ext cx="8452535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Implementation of Lorenz N-cycle and RK4 schemes to SPEEDY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Code Validations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Options for the Dynamical-Core tests (=Verification)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Results of the Dynamical-Core tests (</a:t>
            </a:r>
            <a:r>
              <a:rPr lang="en-US" sz="2800" dirty="0"/>
              <a:t>=Verification</a:t>
            </a:r>
            <a:r>
              <a:rPr lang="en-US" sz="28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Several </a:t>
            </a:r>
            <a:r>
              <a:rPr lang="en-US" sz="2800" dirty="0"/>
              <a:t>Formulations of Semi-implicit </a:t>
            </a:r>
            <a:r>
              <a:rPr lang="en-US" sz="2800" dirty="0" smtClean="0"/>
              <a:t>scheme and their stability analysis tested with toy models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8327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Validation: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Lorenz </a:t>
            </a:r>
            <a:r>
              <a:rPr lang="en-US" i="1" dirty="0" smtClean="0"/>
              <a:t>N</a:t>
            </a:r>
            <a:r>
              <a:rPr lang="en-US" dirty="0" smtClean="0"/>
              <a:t>-cycle:</a:t>
            </a:r>
          </a:p>
          <a:p>
            <a:pPr lvl="1"/>
            <a:r>
              <a:rPr lang="en-US" dirty="0" smtClean="0"/>
              <a:t>Lorenz 1-cycle is equivalent to Forward Euler, which is built-in in the SPEEDY model.</a:t>
            </a:r>
            <a:endParaRPr lang="en-US" dirty="0"/>
          </a:p>
          <a:p>
            <a:pPr lvl="1"/>
            <a:r>
              <a:rPr lang="en-US" dirty="0" smtClean="0">
                <a:sym typeface="Wingdings"/>
              </a:rPr>
              <a:t> Compare Lorenz 1-cycle with Forward Euler.</a:t>
            </a:r>
          </a:p>
          <a:p>
            <a:r>
              <a:rPr lang="en-US" dirty="0" smtClean="0">
                <a:sym typeface="Wingdings"/>
              </a:rPr>
              <a:t>RK4 :</a:t>
            </a:r>
          </a:p>
          <a:p>
            <a:pPr lvl="1"/>
            <a:r>
              <a:rPr lang="en-US" dirty="0" smtClean="0">
                <a:sym typeface="Wingdings"/>
              </a:rPr>
              <a:t>For a linear system, RK4 with 4Δt is equivalent to Lorenz 4-cycle with </a:t>
            </a:r>
            <a:r>
              <a:rPr lang="en-US" dirty="0" err="1" smtClean="0">
                <a:sym typeface="Wingdings"/>
              </a:rPr>
              <a:t>Δt</a:t>
            </a:r>
            <a:r>
              <a:rPr lang="en-US" dirty="0" smtClean="0">
                <a:sym typeface="Wingdings"/>
              </a:rPr>
              <a:t>.</a:t>
            </a:r>
          </a:p>
          <a:p>
            <a:pPr lvl="1"/>
            <a:r>
              <a:rPr lang="en-US" dirty="0" smtClean="0">
                <a:sym typeface="Wingdings"/>
              </a:rPr>
              <a:t> Remove all nonlinear terms from SPEEDY and Compare RK4 (4Δt) with Lorenz 4-cycle (</a:t>
            </a:r>
            <a:r>
              <a:rPr lang="en-US" dirty="0" err="1" smtClean="0">
                <a:sym typeface="Wingdings"/>
              </a:rPr>
              <a:t>Δt</a:t>
            </a:r>
            <a:r>
              <a:rPr lang="en-US" dirty="0" smtClean="0">
                <a:sym typeface="Wingdings"/>
              </a:rPr>
              <a:t>).</a:t>
            </a:r>
          </a:p>
          <a:p>
            <a:endParaRPr lang="en-US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300401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Validation: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31" y="1600200"/>
            <a:ext cx="8341569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Outputs of single step integrations of Lorenz 1-cycle and Forward Euler from the same initial condition are compared using UNIX diff command.   </a:t>
            </a:r>
          </a:p>
          <a:p>
            <a:pPr lvl="1"/>
            <a:r>
              <a:rPr lang="en-US" sz="3000" dirty="0" smtClean="0"/>
              <a:t>Result </a:t>
            </a:r>
            <a:r>
              <a:rPr lang="en-US" sz="3000" dirty="0" smtClean="0">
                <a:sym typeface="Wingdings"/>
              </a:rPr>
              <a:t>  no difference (Success)!</a:t>
            </a:r>
          </a:p>
          <a:p>
            <a:r>
              <a:rPr lang="en-US" dirty="0" smtClean="0">
                <a:sym typeface="Wingdings"/>
              </a:rPr>
              <a:t>Similarly, </a:t>
            </a:r>
            <a:r>
              <a:rPr lang="en-US" dirty="0" smtClean="0"/>
              <a:t>outputs </a:t>
            </a:r>
            <a:r>
              <a:rPr lang="en-US" dirty="0"/>
              <a:t>of single step </a:t>
            </a:r>
            <a:r>
              <a:rPr lang="en-US" dirty="0" smtClean="0"/>
              <a:t>integration of RK4 and four-step integration of Lorenz 4-cycle from </a:t>
            </a:r>
            <a:r>
              <a:rPr lang="en-US" dirty="0"/>
              <a:t>the same initial condition are compared using UNIX diff command.   </a:t>
            </a:r>
          </a:p>
          <a:p>
            <a:pPr lvl="1"/>
            <a:r>
              <a:rPr lang="en-US" sz="3000" dirty="0" smtClean="0"/>
              <a:t>Result </a:t>
            </a:r>
            <a:r>
              <a:rPr lang="en-US" sz="3000" dirty="0">
                <a:sym typeface="Wingdings"/>
              </a:rPr>
              <a:t>  no difference (Success)!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951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Verification: Dynamical-Core test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Standardized tests for dynamical cores of AGCM proposed by </a:t>
            </a:r>
            <a:r>
              <a:rPr lang="en-US" dirty="0" err="1" smtClean="0"/>
              <a:t>Jablonowski</a:t>
            </a:r>
            <a:r>
              <a:rPr lang="en-US" dirty="0" smtClean="0"/>
              <a:t> and Williamson (2006) which consists of two tests: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Steady-State test:</a:t>
            </a:r>
          </a:p>
          <a:p>
            <a:pPr marL="914400" lvl="1" indent="-514350"/>
            <a:r>
              <a:rPr lang="en-US" dirty="0" smtClean="0"/>
              <a:t>A model is integrated from an analytical steady-state solution of the primitive equation</a:t>
            </a:r>
          </a:p>
          <a:p>
            <a:pPr marL="914400" lvl="1" indent="-514350"/>
            <a:r>
              <a:rPr lang="en-US" dirty="0" smtClean="0"/>
              <a:t>The model evaluated by how well it can keep the steady-state intact.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Baroclinic</a:t>
            </a:r>
            <a:r>
              <a:rPr lang="en-US" dirty="0" smtClean="0"/>
              <a:t>-Wave test:</a:t>
            </a:r>
          </a:p>
          <a:p>
            <a:pPr marL="914400" lvl="1" indent="-514350"/>
            <a:r>
              <a:rPr lang="en-US" dirty="0" smtClean="0"/>
              <a:t>The model is integrated with initial and boundary conditions which is designed to produce an idealized </a:t>
            </a:r>
            <a:r>
              <a:rPr lang="en-US" dirty="0" err="1" smtClean="0"/>
              <a:t>baroclinic</a:t>
            </a:r>
            <a:r>
              <a:rPr lang="en-US" dirty="0" smtClean="0"/>
              <a:t> wave (= </a:t>
            </a:r>
            <a:r>
              <a:rPr lang="en-US" dirty="0" err="1" smtClean="0"/>
              <a:t>extratropic</a:t>
            </a:r>
            <a:r>
              <a:rPr lang="en-US" dirty="0" smtClean="0"/>
              <a:t> cyclones and highs)</a:t>
            </a:r>
          </a:p>
          <a:p>
            <a:pPr marL="914400" lvl="1" indent="-514350"/>
            <a:endParaRPr lang="en-US" dirty="0" smtClean="0"/>
          </a:p>
          <a:p>
            <a:pPr marL="914400" lvl="1" indent="-514350"/>
            <a:endParaRPr lang="en-US" dirty="0"/>
          </a:p>
          <a:p>
            <a:pPr marL="914400" lvl="1" indent="-514350"/>
            <a:endParaRPr lang="en-US" dirty="0" smtClean="0"/>
          </a:p>
          <a:p>
            <a:pPr marL="914400" lvl="1" indent="-5143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83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75" y="274638"/>
            <a:ext cx="8946725" cy="11430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Baroclinic</a:t>
            </a:r>
            <a:r>
              <a:rPr lang="en-US" sz="3600" dirty="0" smtClean="0"/>
              <a:t>-wave Test: Result (Lorenz 4-cycle)</a:t>
            </a:r>
            <a:endParaRPr lang="en-US" sz="3600" dirty="0"/>
          </a:p>
        </p:txBody>
      </p:sp>
      <p:pic>
        <p:nvPicPr>
          <p:cNvPr id="8" name="anim.g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4860" t="19947" r="12867" b="14131"/>
          <a:stretch>
            <a:fillRect/>
          </a:stretch>
        </p:blipFill>
        <p:spPr>
          <a:xfrm>
            <a:off x="2428949" y="1417638"/>
            <a:ext cx="4155102" cy="4904772"/>
          </a:xfrm>
        </p:spPr>
      </p:pic>
    </p:spTree>
    <p:extLst>
      <p:ext uri="{BB962C8B-B14F-4D97-AF65-F5344CB8AC3E}">
        <p14:creationId xmlns:p14="http://schemas.microsoft.com/office/powerpoint/2010/main" val="2974124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s_day9_re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88" y="1380651"/>
            <a:ext cx="3008072" cy="18742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Snapshots of surface-pressure at Day 9</a:t>
            </a:r>
            <a:endParaRPr lang="en-US" dirty="0"/>
          </a:p>
        </p:txBody>
      </p:sp>
      <p:pic>
        <p:nvPicPr>
          <p:cNvPr id="4" name="Content Placeholder 3" descr="til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80" r="-7580"/>
          <a:stretch>
            <a:fillRect/>
          </a:stretch>
        </p:blipFill>
        <p:spPr>
          <a:xfrm>
            <a:off x="1196981" y="2981047"/>
            <a:ext cx="6640372" cy="3651949"/>
          </a:xfrm>
        </p:spPr>
      </p:pic>
      <p:sp>
        <p:nvSpPr>
          <p:cNvPr id="6" name="TextBox 5"/>
          <p:cNvSpPr txBox="1"/>
          <p:nvPr/>
        </p:nvSpPr>
        <p:spPr>
          <a:xfrm>
            <a:off x="3550947" y="2342581"/>
            <a:ext cx="2589233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Hi-res. reference solution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24475" y="3918319"/>
            <a:ext cx="2363226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Leapfrog (</a:t>
            </a:r>
            <a:r>
              <a:rPr lang="en-US" dirty="0" err="1" smtClean="0"/>
              <a:t>dt</a:t>
            </a:r>
            <a:r>
              <a:rPr lang="en-US" dirty="0" smtClean="0"/>
              <a:t>=20min)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84761" y="5730275"/>
            <a:ext cx="2042654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Leapfrog (</a:t>
            </a:r>
            <a:r>
              <a:rPr lang="en-US" dirty="0" err="1" smtClean="0"/>
              <a:t>dt</a:t>
            </a:r>
            <a:r>
              <a:rPr lang="en-US" dirty="0" smtClean="0"/>
              <a:t>=1min)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48658" y="3918319"/>
            <a:ext cx="1859744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RK4  (</a:t>
            </a:r>
            <a:r>
              <a:rPr lang="en-US" dirty="0" err="1" smtClean="0"/>
              <a:t>dt</a:t>
            </a:r>
            <a:r>
              <a:rPr lang="en-US" dirty="0" smtClean="0"/>
              <a:t>=1min)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55167" y="5717394"/>
            <a:ext cx="2014885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N-cycle  (</a:t>
            </a:r>
            <a:r>
              <a:rPr lang="en-US" dirty="0" err="1" smtClean="0"/>
              <a:t>dt</a:t>
            </a:r>
            <a:r>
              <a:rPr lang="en-US" dirty="0" smtClean="0"/>
              <a:t>=20min)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562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01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Quantitative Comparison:</a:t>
            </a:r>
            <a:br>
              <a:rPr lang="en-US" dirty="0" smtClean="0"/>
            </a:br>
            <a:r>
              <a:rPr lang="en-US" dirty="0" smtClean="0"/>
              <a:t>RMSE of surface pressure (vs. RK4)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0812" y="6195894"/>
            <a:ext cx="1775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Time(Days)</a:t>
            </a:r>
            <a:endParaRPr lang="en-US" dirty="0"/>
          </a:p>
        </p:txBody>
      </p:sp>
      <p:pic>
        <p:nvPicPr>
          <p:cNvPr id="12" name="Picture 11" descr="err_baroc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1392980"/>
            <a:ext cx="9144000" cy="47792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69282" y="6219417"/>
            <a:ext cx="1775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Time(Days)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1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Deliverables (Phase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533" y="1615924"/>
            <a:ext cx="7465181" cy="48693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Upgraded </a:t>
            </a:r>
            <a:r>
              <a:rPr lang="en-US" sz="2800" dirty="0"/>
              <a:t>code for SPEEDY </a:t>
            </a:r>
            <a:r>
              <a:rPr lang="en-US" sz="2800" dirty="0" smtClean="0"/>
              <a:t>model</a:t>
            </a:r>
          </a:p>
          <a:p>
            <a:pPr lvl="1" indent="-342900"/>
            <a:r>
              <a:rPr lang="en-US" sz="2400" dirty="0" smtClean="0"/>
              <a:t> subroutines for Lorenz N-cycle</a:t>
            </a:r>
          </a:p>
          <a:p>
            <a:pPr lvl="1" indent="-342900"/>
            <a:r>
              <a:rPr lang="en-US" sz="2400" dirty="0" smtClean="0"/>
              <a:t>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order </a:t>
            </a:r>
            <a:r>
              <a:rPr lang="en-US" sz="2400" dirty="0" err="1" smtClean="0"/>
              <a:t>Runge-Kutta</a:t>
            </a:r>
            <a:endParaRPr lang="en-US" sz="2400" dirty="0"/>
          </a:p>
          <a:p>
            <a:r>
              <a:rPr lang="en-US" sz="2800" dirty="0"/>
              <a:t>Test-case results for the SPEEDY model (both for the original scheme and the new schemes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914572" y="2685143"/>
            <a:ext cx="426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7143" y="3165715"/>
            <a:ext cx="426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32220" y="4097048"/>
            <a:ext cx="426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790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Schedule and Milestones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Phase 1: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33085" y="2174875"/>
            <a:ext cx="4040188" cy="39512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Implement RK4 and </a:t>
            </a:r>
            <a:r>
              <a:rPr lang="en-US" i="1" dirty="0" smtClean="0"/>
              <a:t>N</a:t>
            </a:r>
            <a:r>
              <a:rPr lang="en-US" dirty="0" smtClean="0"/>
              <a:t>-cycle, Nov.</a:t>
            </a:r>
          </a:p>
          <a:p>
            <a:r>
              <a:rPr lang="en-US" dirty="0"/>
              <a:t>Write the mid-year report, prepare the oral presentation, </a:t>
            </a:r>
            <a:r>
              <a:rPr lang="en-US" dirty="0" smtClean="0"/>
              <a:t>Dec.</a:t>
            </a:r>
          </a:p>
          <a:p>
            <a:r>
              <a:rPr lang="en-US" dirty="0" smtClean="0"/>
              <a:t>Switch-off physical parameterizations, prepare flat topography,  Jan.</a:t>
            </a:r>
            <a:endParaRPr lang="en-US" dirty="0"/>
          </a:p>
          <a:p>
            <a:r>
              <a:rPr lang="en-US" dirty="0" smtClean="0"/>
              <a:t>perform the dynamical core tests. Feb.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idx="1"/>
          </p:nvPr>
        </p:nvSpPr>
        <p:spPr>
          <a:xfrm>
            <a:off x="4497388" y="1475349"/>
            <a:ext cx="4040188" cy="639762"/>
          </a:xfrm>
        </p:spPr>
        <p:txBody>
          <a:bodyPr/>
          <a:lstStyle/>
          <a:p>
            <a:r>
              <a:rPr lang="en-US" dirty="0" smtClean="0"/>
              <a:t>Phase 2: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half" idx="2"/>
          </p:nvPr>
        </p:nvSpPr>
        <p:spPr>
          <a:xfrm>
            <a:off x="4557152" y="2115111"/>
            <a:ext cx="4040188" cy="39512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Generate initial values from  the NCEP/NCAR reanalysis, end of Feb.</a:t>
            </a:r>
          </a:p>
          <a:p>
            <a:r>
              <a:rPr lang="en-US" dirty="0" smtClean="0"/>
              <a:t>build the bias and covariance matrix, Mar.</a:t>
            </a:r>
            <a:endParaRPr lang="en-US" dirty="0"/>
          </a:p>
          <a:p>
            <a:r>
              <a:rPr lang="en-US" dirty="0" smtClean="0"/>
              <a:t>Code and test a program for SVD, Apr.</a:t>
            </a:r>
          </a:p>
          <a:p>
            <a:r>
              <a:rPr lang="en-US" dirty="0" smtClean="0"/>
              <a:t>Compare the model errors for the new and the original </a:t>
            </a:r>
            <a:r>
              <a:rPr lang="en-US" dirty="0" err="1" smtClean="0"/>
              <a:t>shcemes</a:t>
            </a:r>
            <a:r>
              <a:rPr lang="en-US" dirty="0" smtClean="0"/>
              <a:t>, May.</a:t>
            </a:r>
          </a:p>
          <a:p>
            <a:r>
              <a:rPr lang="en-US" dirty="0" smtClean="0"/>
              <a:t>Write the final report (paper draft), May.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6286" y="2500477"/>
            <a:ext cx="426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6286" y="3293925"/>
            <a:ext cx="426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97906" y="4655848"/>
            <a:ext cx="426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46286" y="5502515"/>
            <a:ext cx="426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674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Numerical Weather Prediction (NWP):</a:t>
            </a:r>
            <a:br>
              <a:rPr lang="en-US" dirty="0" smtClean="0"/>
            </a:br>
            <a:r>
              <a:rPr lang="en-US" dirty="0" smtClean="0"/>
              <a:t>= Initial Value Problem of PDE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286" y="1685616"/>
            <a:ext cx="2002127" cy="83099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Atmospheric Phenomena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73950" y="1685616"/>
            <a:ext cx="1678115" cy="83099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Governing Equations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715897" y="1708500"/>
            <a:ext cx="1983345" cy="83099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Numerical</a:t>
            </a:r>
          </a:p>
          <a:p>
            <a:r>
              <a:rPr lang="en-US" sz="2400" dirty="0" smtClean="0"/>
              <a:t>Discretization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26" y="2551181"/>
            <a:ext cx="2861622" cy="262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476" y="2562295"/>
            <a:ext cx="2063894" cy="206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4" y="2539498"/>
            <a:ext cx="2174572" cy="21745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11114" y="1708501"/>
            <a:ext cx="1678115" cy="83099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Solve !</a:t>
            </a:r>
          </a:p>
          <a:p>
            <a:r>
              <a:rPr lang="en-US" sz="2400" dirty="0" smtClean="0"/>
              <a:t>(Simulate)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4302" y="2562295"/>
            <a:ext cx="1980965" cy="23119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8267" y="4874257"/>
            <a:ext cx="21128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(Real Atmosphere)</a:t>
            </a:r>
          </a:p>
          <a:p>
            <a:endParaRPr lang="en-US" sz="800" dirty="0"/>
          </a:p>
          <a:p>
            <a:r>
              <a:rPr lang="en-US" sz="800" dirty="0" smtClean="0"/>
              <a:t>(from JMA website)</a:t>
            </a:r>
            <a:endParaRPr lang="en-US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6767888" y="4922084"/>
            <a:ext cx="23761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Simulated Atmosphere</a:t>
            </a:r>
            <a:endParaRPr lang="en-US" sz="800" dirty="0" smtClean="0"/>
          </a:p>
          <a:p>
            <a:r>
              <a:rPr lang="en-US" sz="1000" dirty="0" smtClean="0"/>
              <a:t>from http</a:t>
            </a:r>
            <a:r>
              <a:rPr lang="en-US" sz="1000" dirty="0"/>
              <a:t>://</a:t>
            </a:r>
            <a:r>
              <a:rPr lang="en-US" sz="1000" dirty="0" err="1"/>
              <a:t>iprc.soest.hawaii.edu</a:t>
            </a:r>
            <a:r>
              <a:rPr lang="en-US" sz="1000" dirty="0"/>
              <a:t>/news/news_2009.php 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2178244" y="1979452"/>
            <a:ext cx="372824" cy="308932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331937" y="1945127"/>
            <a:ext cx="372824" cy="308932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6767888" y="1945127"/>
            <a:ext cx="372824" cy="308932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386037" y="5206970"/>
            <a:ext cx="2161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Hydrodynamic PDE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437537" y="5195245"/>
            <a:ext cx="2503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O</a:t>
            </a:r>
            <a:r>
              <a:rPr lang="en-US" dirty="0" smtClean="0"/>
              <a:t>(10</a:t>
            </a:r>
            <a:r>
              <a:rPr lang="en-US" baseline="30000" dirty="0" smtClean="0"/>
              <a:t>9</a:t>
            </a:r>
            <a:r>
              <a:rPr lang="en-US" dirty="0" smtClean="0"/>
              <a:t>)-dimensional ODE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29412" y="4714070"/>
            <a:ext cx="1469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from http://</a:t>
            </a:r>
            <a:r>
              <a:rPr lang="en-US" sz="800" dirty="0" err="1"/>
              <a:t>www.jma.go.jp</a:t>
            </a:r>
            <a:r>
              <a:rPr lang="en-US" sz="800" dirty="0"/>
              <a:t>/</a:t>
            </a:r>
            <a:r>
              <a:rPr lang="en-US" sz="800" dirty="0" err="1"/>
              <a:t>jma</a:t>
            </a:r>
            <a:r>
              <a:rPr lang="en-US" sz="800" dirty="0"/>
              <a:t>/</a:t>
            </a:r>
            <a:r>
              <a:rPr lang="en-US" sz="800" dirty="0" err="1"/>
              <a:t>jma-eng</a:t>
            </a:r>
            <a:r>
              <a:rPr lang="en-US" sz="800" dirty="0"/>
              <a:t>/</a:t>
            </a:r>
            <a:r>
              <a:rPr lang="en-US" sz="800" dirty="0" err="1"/>
              <a:t>jma</a:t>
            </a:r>
            <a:r>
              <a:rPr lang="en-US" sz="800" dirty="0"/>
              <a:t>-center/</a:t>
            </a:r>
            <a:r>
              <a:rPr lang="en-US" sz="800" dirty="0" err="1"/>
              <a:t>nwp</a:t>
            </a:r>
            <a:r>
              <a:rPr lang="en-US" sz="800" dirty="0"/>
              <a:t>/</a:t>
            </a:r>
            <a:r>
              <a:rPr lang="en-US" sz="800" dirty="0" err="1"/>
              <a:t>nwp-top.htm</a:t>
            </a:r>
            <a:r>
              <a:rPr lang="en-US" sz="8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3916" y="5716438"/>
            <a:ext cx="7767057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AGCM</a:t>
            </a:r>
            <a:r>
              <a:rPr lang="en-US" dirty="0" smtClean="0"/>
              <a:t>: Atmospheric General Circulation Model</a:t>
            </a:r>
          </a:p>
          <a:p>
            <a:r>
              <a:rPr lang="en-US" dirty="0" smtClean="0"/>
              <a:t>= a computer program which simulates the flow of global atmosphere by numerically integrating the governing fluid dynamical PDEs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220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961"/>
            <a:ext cx="8229600" cy="1306677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Unexpected Problem:</a:t>
            </a:r>
            <a:br>
              <a:rPr lang="en-US" sz="3200" dirty="0" smtClean="0"/>
            </a:br>
            <a:r>
              <a:rPr lang="en-US" sz="3200" dirty="0" smtClean="0"/>
              <a:t> N-cycle, RK4 and Euler-forward  blow up when physical parameterizations are on</a:t>
            </a:r>
            <a:endParaRPr lang="en-US" sz="3200" dirty="0"/>
          </a:p>
        </p:txBody>
      </p:sp>
      <p:pic>
        <p:nvPicPr>
          <p:cNvPr id="4" name="Content Placeholder 3" descr="hovmueller_leapfro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21" b="-1"/>
          <a:stretch/>
        </p:blipFill>
        <p:spPr>
          <a:xfrm>
            <a:off x="1429204" y="5176738"/>
            <a:ext cx="5053435" cy="1468588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04" y="3520993"/>
            <a:ext cx="5053435" cy="1497577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05" y="1831922"/>
            <a:ext cx="5053434" cy="14975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26480" y="1466954"/>
            <a:ext cx="1470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48894" y="1462590"/>
            <a:ext cx="1470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Vorticity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12625" y="1466954"/>
            <a:ext cx="1470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Divergence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05862" y="1935651"/>
            <a:ext cx="64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RK4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05862" y="3629175"/>
            <a:ext cx="86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N-cycle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05862" y="5347356"/>
            <a:ext cx="106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Leapfrog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20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(Possible) Modification to the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7700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original plan for the Phase 2 is to identify and correct model errors of </a:t>
            </a:r>
            <a:r>
              <a:rPr lang="en-US" i="1" dirty="0" smtClean="0"/>
              <a:t>N</a:t>
            </a:r>
            <a:r>
              <a:rPr lang="en-US" dirty="0" smtClean="0"/>
              <a:t>-cycle SPEEDY with physics, using NCEP/NCAR reanalysis as truth</a:t>
            </a:r>
          </a:p>
          <a:p>
            <a:r>
              <a:rPr lang="en-US" dirty="0" smtClean="0"/>
              <a:t>which is impossible if </a:t>
            </a:r>
            <a:r>
              <a:rPr lang="en-US" i="1" dirty="0"/>
              <a:t>N</a:t>
            </a:r>
            <a:r>
              <a:rPr lang="en-US" dirty="0"/>
              <a:t>-cycle </a:t>
            </a:r>
            <a:r>
              <a:rPr lang="en-US" dirty="0" smtClean="0"/>
              <a:t>with physics blows up.</a:t>
            </a:r>
          </a:p>
          <a:p>
            <a:endParaRPr lang="en-US" dirty="0"/>
          </a:p>
          <a:p>
            <a:r>
              <a:rPr lang="en-US" dirty="0" smtClean="0"/>
              <a:t>Plan: </a:t>
            </a:r>
          </a:p>
          <a:p>
            <a:pPr lvl="1"/>
            <a:r>
              <a:rPr lang="en-US" dirty="0" smtClean="0"/>
              <a:t> Continue working on the issue with physics for one more month.</a:t>
            </a:r>
          </a:p>
          <a:p>
            <a:pPr lvl="1"/>
            <a:r>
              <a:rPr lang="en-US" dirty="0" smtClean="0"/>
              <a:t>If the issue is fixed, then continue Phase 2 as planned.</a:t>
            </a:r>
          </a:p>
          <a:p>
            <a:pPr lvl="1"/>
            <a:r>
              <a:rPr lang="en-US" dirty="0" smtClean="0"/>
              <a:t>If not, modify the Phase 2:</a:t>
            </a:r>
          </a:p>
          <a:p>
            <a:pPr lvl="2"/>
            <a:r>
              <a:rPr lang="en-US" dirty="0" smtClean="0"/>
              <a:t>Use RK4 without physics as Truth.</a:t>
            </a:r>
          </a:p>
          <a:p>
            <a:pPr lvl="2"/>
            <a:r>
              <a:rPr lang="en-US" dirty="0" smtClean="0"/>
              <a:t>Try to identify and correct model errors of </a:t>
            </a:r>
            <a:r>
              <a:rPr lang="en-US" i="1" dirty="0" smtClean="0"/>
              <a:t>N</a:t>
            </a:r>
            <a:r>
              <a:rPr lang="en-US" dirty="0" smtClean="0"/>
              <a:t>-cycle without physics.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874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Implemented and tested Lorenz </a:t>
            </a:r>
            <a:r>
              <a:rPr lang="en-US" i="1" dirty="0" smtClean="0"/>
              <a:t>N</a:t>
            </a:r>
            <a:r>
              <a:rPr lang="en-US" dirty="0" smtClean="0"/>
              <a:t>-cycle and RK4 for the SPEEDY AGCM</a:t>
            </a:r>
          </a:p>
          <a:p>
            <a:r>
              <a:rPr lang="en-US" dirty="0" smtClean="0"/>
              <a:t>Code validation was successful</a:t>
            </a:r>
          </a:p>
          <a:p>
            <a:r>
              <a:rPr lang="en-US" dirty="0" smtClean="0"/>
              <a:t>Verification with the Dynamical Core test confirmed that Lorenz </a:t>
            </a:r>
            <a:r>
              <a:rPr lang="en-US" i="1" dirty="0" smtClean="0"/>
              <a:t>N</a:t>
            </a:r>
            <a:r>
              <a:rPr lang="en-US" dirty="0" smtClean="0"/>
              <a:t>-cycle is much more accurate than the conventional Leapfrog.</a:t>
            </a:r>
          </a:p>
          <a:p>
            <a:r>
              <a:rPr lang="en-US" dirty="0" smtClean="0"/>
              <a:t>However, SPEEDY with full physics blows up if the temporal discretization is Lorenz N-cycle, RK4 or forward Euler (i.e. anything other than leapfrog).</a:t>
            </a:r>
          </a:p>
          <a:p>
            <a:endParaRPr lang="en-US" dirty="0" smtClean="0"/>
          </a:p>
          <a:p>
            <a:r>
              <a:rPr lang="en-US" dirty="0" smtClean="0"/>
              <a:t>Modification to the Phase 2 may be in order.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792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7398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Lorenz </a:t>
            </a:r>
            <a:r>
              <a:rPr lang="en-US" b="1" i="1" dirty="0" smtClean="0"/>
              <a:t>N</a:t>
            </a:r>
            <a:r>
              <a:rPr lang="en-US" b="1" dirty="0" smtClean="0"/>
              <a:t>-cycle</a:t>
            </a:r>
          </a:p>
          <a:p>
            <a:r>
              <a:rPr lang="en-US" dirty="0" smtClean="0"/>
              <a:t>Lorenz, Edward </a:t>
            </a:r>
            <a:r>
              <a:rPr lang="en-US" dirty="0"/>
              <a:t>N., 1971: </a:t>
            </a:r>
            <a:r>
              <a:rPr lang="en-US" dirty="0" smtClean="0"/>
              <a:t>An </a:t>
            </a:r>
            <a:r>
              <a:rPr lang="en-US" dirty="0"/>
              <a:t>N</a:t>
            </a:r>
            <a:r>
              <a:rPr lang="en-US" dirty="0" smtClean="0"/>
              <a:t>-cycle time-differencing scheme for stepwise numerical integration. </a:t>
            </a:r>
            <a:r>
              <a:rPr lang="en-US" i="1" dirty="0"/>
              <a:t>Mon. </a:t>
            </a:r>
            <a:r>
              <a:rPr lang="en-US" i="1" dirty="0" err="1"/>
              <a:t>Wea</a:t>
            </a:r>
            <a:r>
              <a:rPr lang="en-US" i="1" dirty="0"/>
              <a:t>. Rev.</a:t>
            </a:r>
            <a:r>
              <a:rPr lang="en-US" dirty="0"/>
              <a:t>, </a:t>
            </a:r>
            <a:r>
              <a:rPr lang="en-US" b="1" dirty="0"/>
              <a:t>99</a:t>
            </a:r>
            <a:r>
              <a:rPr lang="en-US" dirty="0"/>
              <a:t>, 644–648. </a:t>
            </a:r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SPEEDY model</a:t>
            </a:r>
          </a:p>
          <a:p>
            <a:r>
              <a:rPr lang="en-US" dirty="0" err="1" smtClean="0"/>
              <a:t>Molteni</a:t>
            </a:r>
            <a:r>
              <a:rPr lang="en-US" dirty="0" smtClean="0"/>
              <a:t>, Franco, 2003: </a:t>
            </a:r>
            <a:r>
              <a:rPr lang="en-US" dirty="0"/>
              <a:t>Atmospheric simulations using a GCM with simplified </a:t>
            </a:r>
            <a:br>
              <a:rPr lang="en-US" dirty="0"/>
            </a:br>
            <a:r>
              <a:rPr lang="en-US" dirty="0"/>
              <a:t>physical </a:t>
            </a:r>
            <a:r>
              <a:rPr lang="en-US" dirty="0" smtClean="0"/>
              <a:t>parameterizations</a:t>
            </a:r>
            <a:r>
              <a:rPr lang="en-US" dirty="0"/>
              <a:t>. I. Model climatology and variability in </a:t>
            </a:r>
            <a:br>
              <a:rPr lang="en-US" dirty="0"/>
            </a:br>
            <a:r>
              <a:rPr lang="en-US" dirty="0" smtClean="0"/>
              <a:t>multi</a:t>
            </a:r>
            <a:r>
              <a:rPr lang="en-US" dirty="0"/>
              <a:t>-decadal experiments. </a:t>
            </a:r>
            <a:r>
              <a:rPr lang="en-US" i="1" dirty="0" err="1" smtClean="0"/>
              <a:t>Clim</a:t>
            </a:r>
            <a:r>
              <a:rPr lang="en-US" i="1" dirty="0" smtClean="0"/>
              <a:t>. </a:t>
            </a:r>
            <a:r>
              <a:rPr lang="en-US" i="1" dirty="0" err="1" smtClean="0"/>
              <a:t>Dyn</a:t>
            </a:r>
            <a:r>
              <a:rPr lang="en-US" i="1" dirty="0" smtClean="0"/>
              <a:t>., </a:t>
            </a:r>
            <a:r>
              <a:rPr lang="en-US" b="1" dirty="0" smtClean="0"/>
              <a:t>20</a:t>
            </a:r>
            <a:r>
              <a:rPr lang="en-US" dirty="0" smtClean="0"/>
              <a:t>, </a:t>
            </a:r>
            <a:r>
              <a:rPr lang="en-US" dirty="0"/>
              <a:t>175-</a:t>
            </a:r>
            <a:r>
              <a:rPr lang="en-US" dirty="0" smtClean="0"/>
              <a:t>191.</a:t>
            </a:r>
          </a:p>
          <a:p>
            <a:r>
              <a:rPr lang="en-US" dirty="0" err="1"/>
              <a:t>Kucharski</a:t>
            </a:r>
            <a:r>
              <a:rPr lang="en-US" dirty="0"/>
              <a:t> F, </a:t>
            </a:r>
            <a:r>
              <a:rPr lang="en-US" dirty="0" err="1"/>
              <a:t>Molteni</a:t>
            </a:r>
            <a:r>
              <a:rPr lang="en-US" dirty="0"/>
              <a:t> F, and </a:t>
            </a:r>
            <a:r>
              <a:rPr lang="en-US" dirty="0" err="1"/>
              <a:t>Bracco</a:t>
            </a:r>
            <a:r>
              <a:rPr lang="en-US" dirty="0"/>
              <a:t> </a:t>
            </a:r>
            <a:r>
              <a:rPr lang="en-US" dirty="0" smtClean="0"/>
              <a:t>A, 2006: </a:t>
            </a:r>
            <a:r>
              <a:rPr lang="en-US" dirty="0"/>
              <a:t>Decadal interactions </a:t>
            </a:r>
            <a:r>
              <a:rPr lang="en-US" dirty="0" smtClean="0"/>
              <a:t>between </a:t>
            </a:r>
            <a:r>
              <a:rPr lang="en-US" dirty="0"/>
              <a:t>the western tropical Pacific and </a:t>
            </a:r>
            <a:r>
              <a:rPr lang="en-US" dirty="0" smtClean="0"/>
              <a:t>the North </a:t>
            </a:r>
            <a:r>
              <a:rPr lang="en-US" dirty="0"/>
              <a:t>Atlantic </a:t>
            </a:r>
            <a:r>
              <a:rPr lang="en-US" dirty="0" smtClean="0"/>
              <a:t>Oscillation</a:t>
            </a:r>
            <a:r>
              <a:rPr lang="en-US" dirty="0"/>
              <a:t>. </a:t>
            </a:r>
            <a:r>
              <a:rPr lang="en-US" i="1" dirty="0" err="1" smtClean="0"/>
              <a:t>Clim</a:t>
            </a:r>
            <a:r>
              <a:rPr lang="en-US" i="1" dirty="0" smtClean="0"/>
              <a:t>. </a:t>
            </a:r>
            <a:r>
              <a:rPr lang="en-US" i="1" dirty="0" err="1" smtClean="0"/>
              <a:t>Dyn</a:t>
            </a:r>
            <a:r>
              <a:rPr lang="en-US" dirty="0" smtClean="0"/>
              <a:t>., </a:t>
            </a:r>
            <a:r>
              <a:rPr lang="en-US" b="1" dirty="0" smtClean="0"/>
              <a:t>26</a:t>
            </a:r>
            <a:r>
              <a:rPr lang="en-US" dirty="0" smtClean="0"/>
              <a:t>, </a:t>
            </a:r>
            <a:r>
              <a:rPr lang="en-US" dirty="0"/>
              <a:t>79-91 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/>
              <a:t>SPEEDY-LETKF</a:t>
            </a:r>
          </a:p>
          <a:p>
            <a:r>
              <a:rPr lang="en-US" dirty="0"/>
              <a:t>Miyoshi, T</a:t>
            </a:r>
            <a:r>
              <a:rPr lang="en-US" b="1" dirty="0"/>
              <a:t>.</a:t>
            </a:r>
            <a:r>
              <a:rPr lang="en-US" dirty="0"/>
              <a:t>, 2005: </a:t>
            </a:r>
            <a:r>
              <a:rPr lang="en-US" i="1" dirty="0"/>
              <a:t>Ensemble </a:t>
            </a:r>
            <a:r>
              <a:rPr lang="en-US" i="1" dirty="0" err="1"/>
              <a:t>Kalman</a:t>
            </a:r>
            <a:r>
              <a:rPr lang="en-US" i="1" dirty="0"/>
              <a:t> filter experiments with a primitive-equation global model</a:t>
            </a:r>
            <a:r>
              <a:rPr lang="en-US" dirty="0"/>
              <a:t>. Ph.D. dissertation, University of Maryland, College Park, 197pp.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Atmospheric GCM Dynamical Core test cases</a:t>
            </a:r>
            <a:endParaRPr lang="en-US" b="1" dirty="0"/>
          </a:p>
          <a:p>
            <a:r>
              <a:rPr lang="en-US" dirty="0" err="1" smtClean="0"/>
              <a:t>Jablonowski</a:t>
            </a:r>
            <a:r>
              <a:rPr lang="en-US" dirty="0" smtClean="0"/>
              <a:t>, C. and D. L. Williamson 2006: </a:t>
            </a:r>
            <a:r>
              <a:rPr lang="en-US" dirty="0"/>
              <a:t>A </a:t>
            </a:r>
            <a:r>
              <a:rPr lang="en-US" dirty="0" err="1"/>
              <a:t>baroclinic</a:t>
            </a:r>
            <a:r>
              <a:rPr lang="en-US" dirty="0"/>
              <a:t> instability test case for atmospheric model dynamical </a:t>
            </a:r>
            <a:r>
              <a:rPr lang="en-US" dirty="0" smtClean="0"/>
              <a:t>cores, </a:t>
            </a:r>
            <a:r>
              <a:rPr lang="en-US" i="1" dirty="0" smtClean="0"/>
              <a:t>Q. J. R. </a:t>
            </a:r>
            <a:r>
              <a:rPr lang="en-US" i="1" dirty="0" err="1" smtClean="0"/>
              <a:t>Metorol</a:t>
            </a:r>
            <a:r>
              <a:rPr lang="en-US" i="1" dirty="0" smtClean="0"/>
              <a:t>. Soc</a:t>
            </a:r>
            <a:r>
              <a:rPr lang="en-US" dirty="0" smtClean="0"/>
              <a:t>., </a:t>
            </a:r>
            <a:r>
              <a:rPr lang="en-US" b="1" dirty="0" smtClean="0"/>
              <a:t>132</a:t>
            </a:r>
            <a:r>
              <a:rPr lang="en-US" dirty="0" smtClean="0"/>
              <a:t>, 2943-2975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NCEP/NCAR reanalysis</a:t>
            </a:r>
            <a:endParaRPr lang="en-US" b="1" dirty="0"/>
          </a:p>
          <a:p>
            <a:r>
              <a:rPr lang="en-US" dirty="0" err="1"/>
              <a:t>Kalnay</a:t>
            </a:r>
            <a:r>
              <a:rPr lang="en-US" dirty="0"/>
              <a:t>, E., and Coauthors, 1996: The NCEP/NCAR 40-Year Reanalysis Project. </a:t>
            </a:r>
            <a:r>
              <a:rPr lang="en-US" i="1" dirty="0"/>
              <a:t>Bull. Amer. Meteor. Soc.</a:t>
            </a:r>
            <a:r>
              <a:rPr lang="en-US" dirty="0"/>
              <a:t>, </a:t>
            </a:r>
            <a:r>
              <a:rPr lang="en-US" b="1" dirty="0"/>
              <a:t>77</a:t>
            </a:r>
            <a:r>
              <a:rPr lang="en-US" dirty="0"/>
              <a:t>, 437–471. </a:t>
            </a:r>
            <a:endParaRPr lang="en-US" dirty="0" smtClean="0"/>
          </a:p>
          <a:p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Model Error Correction</a:t>
            </a:r>
          </a:p>
          <a:p>
            <a:r>
              <a:rPr lang="en-US" dirty="0"/>
              <a:t>Danforth, Christopher M., Eugenia </a:t>
            </a:r>
            <a:r>
              <a:rPr lang="en-US" dirty="0" err="1"/>
              <a:t>Kalnay</a:t>
            </a:r>
            <a:r>
              <a:rPr lang="en-US" dirty="0"/>
              <a:t>, </a:t>
            </a:r>
            <a:r>
              <a:rPr lang="en-US" dirty="0" err="1"/>
              <a:t>Takemasa</a:t>
            </a:r>
            <a:r>
              <a:rPr lang="en-US" dirty="0"/>
              <a:t> Miyoshi, 2007: Estimating and Correcting Global Weather Model Error. </a:t>
            </a:r>
            <a:r>
              <a:rPr lang="en-US" i="1" dirty="0"/>
              <a:t>Mon. </a:t>
            </a:r>
            <a:r>
              <a:rPr lang="en-US" i="1" dirty="0" err="1"/>
              <a:t>Wea</a:t>
            </a:r>
            <a:r>
              <a:rPr lang="en-US" i="1" dirty="0"/>
              <a:t>. Rev.</a:t>
            </a:r>
            <a:r>
              <a:rPr lang="en-US" dirty="0"/>
              <a:t>, </a:t>
            </a:r>
            <a:r>
              <a:rPr lang="en-US" b="1" dirty="0"/>
              <a:t>135</a:t>
            </a:r>
            <a:r>
              <a:rPr lang="en-US" dirty="0"/>
              <a:t>, 281–299. </a:t>
            </a:r>
            <a:endParaRPr lang="en-US" dirty="0" smtClean="0"/>
          </a:p>
          <a:p>
            <a:r>
              <a:rPr lang="en-US" dirty="0"/>
              <a:t>Danforth, Christopher M., Eugenia </a:t>
            </a:r>
            <a:r>
              <a:rPr lang="en-US" dirty="0" err="1"/>
              <a:t>Kalnay</a:t>
            </a:r>
            <a:r>
              <a:rPr lang="en-US" dirty="0"/>
              <a:t>, 2008: Using Singular Value Decomposition to Parameterize State-Dependent Model Errors. </a:t>
            </a:r>
            <a:r>
              <a:rPr lang="en-US" i="1" dirty="0"/>
              <a:t>J. Atmos. Sci.</a:t>
            </a:r>
            <a:r>
              <a:rPr lang="en-US" dirty="0"/>
              <a:t>, </a:t>
            </a:r>
            <a:r>
              <a:rPr lang="en-US" b="1" dirty="0"/>
              <a:t>65</a:t>
            </a:r>
            <a:r>
              <a:rPr lang="en-US" dirty="0"/>
              <a:t>, 1467–1478.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1957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back-up slides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12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Lorenz N-cycle with semi-implicit integration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44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For a practical AGCM, semi-implicit treatment of fast inertia-gravity wave is indispensable to allow for a large time stepping.</a:t>
            </a:r>
            <a:endParaRPr lang="en-US" dirty="0"/>
          </a:p>
          <a:p>
            <a:r>
              <a:rPr lang="en-US" dirty="0" smtClean="0"/>
              <a:t>Semi-implicit treatment “unlocks” CFL constraint associated with the fast waves.</a:t>
            </a:r>
            <a:endParaRPr lang="en-US" dirty="0"/>
          </a:p>
          <a:p>
            <a:r>
              <a:rPr lang="en-US" dirty="0" smtClean="0"/>
              <a:t>However, for some schemes (including Forward Euler or 3</a:t>
            </a:r>
            <a:r>
              <a:rPr lang="en-US" baseline="30000" dirty="0" smtClean="0"/>
              <a:t>rd</a:t>
            </a:r>
            <a:r>
              <a:rPr lang="en-US" dirty="0" smtClean="0"/>
              <a:t>-order </a:t>
            </a:r>
            <a:r>
              <a:rPr lang="en-US" dirty="0" err="1" smtClean="0"/>
              <a:t>Adans-Bashforth</a:t>
            </a:r>
            <a:r>
              <a:rPr lang="en-US" dirty="0"/>
              <a:t>)</a:t>
            </a:r>
            <a:r>
              <a:rPr lang="en-US" dirty="0" smtClean="0"/>
              <a:t>, semi-implicit treatment does not help stabilize integration</a:t>
            </a:r>
          </a:p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Examine the stability for Lorenz N-cycle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652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Following </a:t>
            </a:r>
            <a:r>
              <a:rPr lang="en-US" dirty="0" err="1" smtClean="0"/>
              <a:t>Durran</a:t>
            </a:r>
            <a:r>
              <a:rPr lang="en-US" dirty="0" smtClean="0"/>
              <a:t> (1991, 1999; MWR) and Williamson (2011; MWR), apply semi-implicit modification to the second term of the equation: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Examine the modulus of Amplification factor </a:t>
            </a:r>
            <a:r>
              <a:rPr lang="en-US" i="1" dirty="0" smtClean="0"/>
              <a:t>A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|</a:t>
            </a:r>
            <a:r>
              <a:rPr lang="en-US" i="1" dirty="0" smtClean="0"/>
              <a:t>A</a:t>
            </a:r>
            <a:r>
              <a:rPr lang="en-US" dirty="0" smtClean="0"/>
              <a:t>| &lt; 1, the scheme is stable.</a:t>
            </a:r>
          </a:p>
          <a:p>
            <a:r>
              <a:rPr lang="en-US" dirty="0" smtClean="0"/>
              <a:t>Range of interest: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i.e., CFL condition is met for low-frequency part but is violated for high-frequency part.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882" y="2583052"/>
            <a:ext cx="3502924" cy="893603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219" y="4691715"/>
            <a:ext cx="4633463" cy="40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80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Approach 1: </a:t>
            </a:r>
            <a:br>
              <a:rPr lang="en-US" sz="3200" dirty="0" smtClean="0"/>
            </a:br>
            <a:r>
              <a:rPr lang="en-US" sz="3200" dirty="0" smtClean="0"/>
              <a:t>Semi-implicit correction on every time step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37843" y="5506120"/>
            <a:ext cx="7919090" cy="97000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By choosing β=1/2 (Crank-Nicolson), the scheme becomes second-order</a:t>
            </a:r>
            <a:endParaRPr lang="en-US" dirty="0"/>
          </a:p>
        </p:txBody>
      </p:sp>
      <p:pic>
        <p:nvPicPr>
          <p:cNvPr id="12" name="Content Placeholder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427" b="-16427"/>
          <a:stretch>
            <a:fillRect/>
          </a:stretch>
        </p:blipFill>
        <p:spPr>
          <a:xfrm>
            <a:off x="1200846" y="2021506"/>
            <a:ext cx="5675029" cy="2200561"/>
          </a:xfrm>
          <a:prstGeom prst="rect">
            <a:avLst/>
          </a:prstGeom>
        </p:spPr>
      </p:pic>
      <p:sp>
        <p:nvSpPr>
          <p:cNvPr id="13" name="Text Placeholder 3"/>
          <p:cNvSpPr txBox="1">
            <a:spLocks/>
          </p:cNvSpPr>
          <p:nvPr/>
        </p:nvSpPr>
        <p:spPr>
          <a:xfrm>
            <a:off x="457200" y="4099828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Truncation Error:</a:t>
            </a:r>
            <a:endParaRPr lang="en-US" dirty="0"/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03" y="4868008"/>
            <a:ext cx="8036753" cy="63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70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Plots of |</a:t>
            </a:r>
            <a:r>
              <a:rPr lang="en-US" i="1" dirty="0" smtClean="0"/>
              <a:t>A</a:t>
            </a:r>
            <a:r>
              <a:rPr lang="en-US" dirty="0" smtClean="0"/>
              <a:t>|-1   </a:t>
            </a:r>
            <a:r>
              <a:rPr lang="en-US" sz="3200" dirty="0" smtClean="0"/>
              <a:t>(β=1/2: Crank-Nicolson)</a:t>
            </a:r>
            <a:endParaRPr lang="en-US" sz="3200" dirty="0"/>
          </a:p>
        </p:txBody>
      </p:sp>
      <p:pic>
        <p:nvPicPr>
          <p:cNvPr id="12" name="Content Placeholder 11" descr="amp_leapfrog_trapezoid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8" r="-1048"/>
          <a:stretch>
            <a:fillRect/>
          </a:stretch>
        </p:blipFill>
        <p:spPr>
          <a:xfrm>
            <a:off x="268337" y="1508664"/>
            <a:ext cx="1661514" cy="3056661"/>
          </a:xfrm>
        </p:spPr>
      </p:pic>
      <p:pic>
        <p:nvPicPr>
          <p:cNvPr id="13" name="Content Placeholder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851" y="1508664"/>
            <a:ext cx="1627389" cy="3056661"/>
          </a:xfrm>
          <a:prstGeom prst="rect">
            <a:avLst/>
          </a:prstGeom>
        </p:spPr>
      </p:pic>
      <p:pic>
        <p:nvPicPr>
          <p:cNvPr id="14" name="Content Placeholder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240" y="1508664"/>
            <a:ext cx="1627389" cy="3056660"/>
          </a:xfrm>
          <a:prstGeom prst="rect">
            <a:avLst/>
          </a:prstGeom>
        </p:spPr>
      </p:pic>
      <p:pic>
        <p:nvPicPr>
          <p:cNvPr id="15" name="Content Placeholder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29" y="1508665"/>
            <a:ext cx="1627388" cy="3056660"/>
          </a:xfrm>
          <a:prstGeom prst="rect">
            <a:avLst/>
          </a:prstGeom>
        </p:spPr>
      </p:pic>
      <p:pic>
        <p:nvPicPr>
          <p:cNvPr id="16" name="Content Placeholder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684" y="1508665"/>
            <a:ext cx="1627388" cy="30566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394" y="4420592"/>
            <a:ext cx="1040354" cy="3392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776" y="2433299"/>
            <a:ext cx="313424" cy="91788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7200" y="5057328"/>
            <a:ext cx="1472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Leapfrog with R/A filter:</a:t>
            </a:r>
          </a:p>
          <a:p>
            <a:r>
              <a:rPr lang="en-US" sz="1600" dirty="0" smtClean="0"/>
              <a:t>Stable almost everywhere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1964170" y="5045886"/>
            <a:ext cx="1685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Lorenz 1-cycle (=Forward Euler):</a:t>
            </a:r>
          </a:p>
          <a:p>
            <a:r>
              <a:rPr lang="en-US" sz="1600" dirty="0" smtClean="0"/>
              <a:t>Unstable everywhere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3649588" y="5041754"/>
            <a:ext cx="16360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Lorenz 2-cycle:</a:t>
            </a:r>
          </a:p>
          <a:p>
            <a:endParaRPr lang="en-US" sz="1600" dirty="0" smtClean="0"/>
          </a:p>
          <a:p>
            <a:r>
              <a:rPr lang="en-US" sz="1600" dirty="0" smtClean="0"/>
              <a:t>Unstable everywhere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356240" y="5056851"/>
            <a:ext cx="16360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Lorenz 3-cycle:</a:t>
            </a:r>
          </a:p>
          <a:p>
            <a:endParaRPr lang="en-US" sz="1600" dirty="0" smtClean="0"/>
          </a:p>
          <a:p>
            <a:r>
              <a:rPr lang="en-US" sz="1600" dirty="0" smtClean="0"/>
              <a:t>Absolutely Unstable for</a:t>
            </a:r>
          </a:p>
          <a:p>
            <a:r>
              <a:rPr lang="en-US" sz="1600" dirty="0" smtClean="0"/>
              <a:t>               &gt; 1.5</a:t>
            </a:r>
            <a:endParaRPr lang="en-US" sz="16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/>
          <a:srcRect t="21691"/>
          <a:stretch/>
        </p:blipFill>
        <p:spPr>
          <a:xfrm rot="5400000">
            <a:off x="5558919" y="5898512"/>
            <a:ext cx="313425" cy="71878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017133" y="5083390"/>
            <a:ext cx="16360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Lorenz 4-cycle:</a:t>
            </a:r>
          </a:p>
          <a:p>
            <a:endParaRPr lang="en-US" sz="1600" dirty="0" smtClean="0"/>
          </a:p>
          <a:p>
            <a:r>
              <a:rPr lang="en-US" sz="1600" dirty="0" smtClean="0"/>
              <a:t>Absolutely Unstable for</a:t>
            </a:r>
          </a:p>
          <a:p>
            <a:r>
              <a:rPr lang="en-US" sz="1600" dirty="0" smtClean="0"/>
              <a:t>               &gt; 2.7</a:t>
            </a:r>
            <a:endParaRPr lang="en-US" sz="16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0"/>
          <a:srcRect t="21691"/>
          <a:stretch/>
        </p:blipFill>
        <p:spPr>
          <a:xfrm rot="5400000">
            <a:off x="7219812" y="5925051"/>
            <a:ext cx="313425" cy="71878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10394" y="2433299"/>
            <a:ext cx="76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Stable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9545" y="3924228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Unstable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35919" y="2648742"/>
            <a:ext cx="102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Unstable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63308" y="2648742"/>
            <a:ext cx="102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Unstable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94363" y="2464076"/>
            <a:ext cx="102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Unstable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42820" y="3885557"/>
            <a:ext cx="76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Stable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28572" y="3873075"/>
            <a:ext cx="76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Stable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21751" y="2279410"/>
            <a:ext cx="102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Unstable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1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Motivation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Due to computational restrictions …</a:t>
            </a:r>
          </a:p>
          <a:p>
            <a:r>
              <a:rPr lang="en-US" dirty="0" smtClean="0"/>
              <a:t> most AGCMs adopt low-order time-integration schemes, such as</a:t>
            </a:r>
          </a:p>
          <a:p>
            <a:pPr>
              <a:buFontTx/>
              <a:buChar char="-"/>
            </a:pPr>
            <a:r>
              <a:rPr lang="en-US" dirty="0" smtClean="0"/>
              <a:t>Leap-frog with Robert-</a:t>
            </a:r>
            <a:r>
              <a:rPr lang="en-US" dirty="0" err="1" smtClean="0"/>
              <a:t>Asselin</a:t>
            </a:r>
            <a:r>
              <a:rPr lang="en-US" dirty="0" smtClean="0"/>
              <a:t> filter (1</a:t>
            </a:r>
            <a:r>
              <a:rPr lang="en-US" baseline="30000" dirty="0" smtClean="0"/>
              <a:t>st</a:t>
            </a:r>
            <a:r>
              <a:rPr lang="en-US" dirty="0" smtClean="0"/>
              <a:t> order)</a:t>
            </a:r>
          </a:p>
          <a:p>
            <a:pPr>
              <a:buFontTx/>
              <a:buChar char="-"/>
            </a:pPr>
            <a:r>
              <a:rPr lang="en-US" dirty="0" smtClean="0"/>
              <a:t>Explicit Backward Euler (aka. </a:t>
            </a:r>
            <a:r>
              <a:rPr lang="en-US" dirty="0" err="1" smtClean="0"/>
              <a:t>Matsuno</a:t>
            </a:r>
            <a:r>
              <a:rPr lang="en-US" dirty="0" smtClean="0"/>
              <a:t>; 1</a:t>
            </a:r>
            <a:r>
              <a:rPr lang="en-US" baseline="30000" dirty="0" smtClean="0"/>
              <a:t>st</a:t>
            </a:r>
            <a:r>
              <a:rPr lang="en-US" dirty="0"/>
              <a:t> </a:t>
            </a:r>
            <a:r>
              <a:rPr lang="en-US" dirty="0" smtClean="0"/>
              <a:t>order)</a:t>
            </a:r>
          </a:p>
          <a:p>
            <a:pPr marL="0" indent="0">
              <a:buNone/>
            </a:pPr>
            <a:endParaRPr lang="en-US" sz="900" dirty="0" smtClean="0"/>
          </a:p>
          <a:p>
            <a:r>
              <a:rPr lang="en-US" dirty="0" smtClean="0"/>
              <a:t>Often, </a:t>
            </a:r>
            <a:r>
              <a:rPr lang="en-US" i="1" dirty="0" err="1" smtClean="0"/>
              <a:t>Δt</a:t>
            </a:r>
            <a:r>
              <a:rPr lang="en-US" dirty="0" smtClean="0"/>
              <a:t> is taken as the largest value for which computational instability is suppressed,</a:t>
            </a:r>
          </a:p>
          <a:p>
            <a:endParaRPr lang="en-US" sz="900" dirty="0" smtClean="0"/>
          </a:p>
          <a:p>
            <a:r>
              <a:rPr lang="en-US" dirty="0" smtClean="0"/>
              <a:t>under the premise that temporal discretization errors are negligible compared to those associated with  spatial discretization or Physical Parameterizations.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7139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Plots of |</a:t>
            </a:r>
            <a:r>
              <a:rPr lang="en-US" i="1" dirty="0" smtClean="0"/>
              <a:t>A</a:t>
            </a:r>
            <a:r>
              <a:rPr lang="en-US" dirty="0" smtClean="0"/>
              <a:t>|-1   </a:t>
            </a:r>
            <a:r>
              <a:rPr lang="en-US" sz="3200" dirty="0" smtClean="0"/>
              <a:t>(β=1: Backward Euler)</a:t>
            </a:r>
            <a:endParaRPr lang="en-US" sz="3200" dirty="0"/>
          </a:p>
        </p:txBody>
      </p:sp>
      <p:pic>
        <p:nvPicPr>
          <p:cNvPr id="12" name="Content Placeholder 11" descr="amp_leapfrog_trapezoid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8" r="-1048"/>
          <a:stretch>
            <a:fillRect/>
          </a:stretch>
        </p:blipFill>
        <p:spPr>
          <a:xfrm>
            <a:off x="268337" y="1508664"/>
            <a:ext cx="1661514" cy="3056661"/>
          </a:xfrm>
        </p:spPr>
      </p:pic>
      <p:pic>
        <p:nvPicPr>
          <p:cNvPr id="13" name="Content Placeholder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851" y="1508664"/>
            <a:ext cx="1627388" cy="3056661"/>
          </a:xfrm>
          <a:prstGeom prst="rect">
            <a:avLst/>
          </a:prstGeom>
        </p:spPr>
      </p:pic>
      <p:pic>
        <p:nvPicPr>
          <p:cNvPr id="14" name="Content Placeholder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240" y="1508664"/>
            <a:ext cx="1627388" cy="3056660"/>
          </a:xfrm>
          <a:prstGeom prst="rect">
            <a:avLst/>
          </a:prstGeom>
        </p:spPr>
      </p:pic>
      <p:pic>
        <p:nvPicPr>
          <p:cNvPr id="15" name="Content Placeholder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29" y="1508665"/>
            <a:ext cx="1627388" cy="3056659"/>
          </a:xfrm>
          <a:prstGeom prst="rect">
            <a:avLst/>
          </a:prstGeom>
        </p:spPr>
      </p:pic>
      <p:pic>
        <p:nvPicPr>
          <p:cNvPr id="16" name="Content Placeholder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684" y="1508665"/>
            <a:ext cx="1627387" cy="30566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394" y="4420592"/>
            <a:ext cx="1040354" cy="3392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776" y="2433299"/>
            <a:ext cx="313424" cy="91788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3776" y="5057328"/>
            <a:ext cx="182039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Ref:</a:t>
            </a:r>
          </a:p>
          <a:p>
            <a:r>
              <a:rPr lang="en-US" sz="1600" dirty="0" smtClean="0"/>
              <a:t> </a:t>
            </a:r>
            <a:r>
              <a:rPr lang="en-US" sz="1600" dirty="0" err="1" smtClean="0"/>
              <a:t>Leapfrog+R</a:t>
            </a:r>
            <a:r>
              <a:rPr lang="en-US" sz="1600" dirty="0" smtClean="0"/>
              <a:t>/A filter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1964170" y="5045886"/>
            <a:ext cx="16854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Lorenz 1-cycle (=Forward Euler):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3649588" y="5041754"/>
            <a:ext cx="1636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Lorenz 2-cycle: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56240" y="5056851"/>
            <a:ext cx="163602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Lorenz 3-cycle:</a:t>
            </a:r>
          </a:p>
          <a:p>
            <a:endParaRPr lang="en-US" sz="16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7017133" y="5049064"/>
            <a:ext cx="163602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Lorenz 4-cycle:</a:t>
            </a:r>
          </a:p>
          <a:p>
            <a:endParaRPr lang="en-US" sz="16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710394" y="2433299"/>
            <a:ext cx="76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Stable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42427" y="3958554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Unstable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35918" y="3867292"/>
            <a:ext cx="102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Unstable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35919" y="2279410"/>
            <a:ext cx="76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Stable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40662" y="3896298"/>
            <a:ext cx="102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Unstable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40663" y="2246588"/>
            <a:ext cx="76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Stable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79249" y="3762446"/>
            <a:ext cx="928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Unstable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68590" y="2246588"/>
            <a:ext cx="76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Stable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40822" y="3393114"/>
            <a:ext cx="102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Unstable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73334" y="2275594"/>
            <a:ext cx="76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Stable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4170" y="5653547"/>
            <a:ext cx="6924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Stability is good, but damping  is too strong (</a:t>
            </a:r>
            <a:r>
              <a:rPr lang="en-US" sz="2400" dirty="0" smtClean="0">
                <a:latin typeface="Symbol" charset="2"/>
                <a:cs typeface="Symbol" charset="2"/>
              </a:rPr>
              <a:t>~</a:t>
            </a:r>
            <a:r>
              <a:rPr lang="en-US" sz="2400" dirty="0" smtClean="0"/>
              <a:t>50%)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40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Approach 2: </a:t>
            </a:r>
            <a:br>
              <a:rPr lang="en-US" sz="3200" dirty="0" smtClean="0"/>
            </a:br>
            <a:r>
              <a:rPr lang="en-US" sz="3200" dirty="0" smtClean="0"/>
              <a:t>Semi-implicit correction on every </a:t>
            </a:r>
            <a:r>
              <a:rPr lang="en-US" sz="3200" i="1" dirty="0" smtClean="0"/>
              <a:t>N</a:t>
            </a:r>
            <a:r>
              <a:rPr lang="en-US" sz="3200" dirty="0" smtClean="0"/>
              <a:t> time steps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37843" y="5506120"/>
            <a:ext cx="7919090" cy="97000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scheme is only 1</a:t>
            </a:r>
            <a:r>
              <a:rPr lang="en-US" baseline="30000" dirty="0" smtClean="0"/>
              <a:t>st</a:t>
            </a:r>
            <a:r>
              <a:rPr lang="en-US" dirty="0" smtClean="0"/>
              <a:t> order, even for β=1/2 (Crank-Nicolson)</a:t>
            </a:r>
          </a:p>
          <a:p>
            <a:pPr marL="0" indent="0">
              <a:buNone/>
            </a:pPr>
            <a:r>
              <a:rPr lang="en-US" dirty="0" smtClean="0"/>
              <a:t>Stability is also horrible (not shown)</a:t>
            </a:r>
            <a:endParaRPr lang="en-US" dirty="0"/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>
            <a:off x="457200" y="4099828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Truncation Error: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999" y="2174875"/>
            <a:ext cx="4142228" cy="2096967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72" y="4798380"/>
            <a:ext cx="7560961" cy="54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995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8503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After trial</a:t>
            </a:r>
            <a:r>
              <a:rPr lang="en-US" sz="2400" dirty="0"/>
              <a:t> </a:t>
            </a:r>
            <a:r>
              <a:rPr lang="en-US" sz="2400" dirty="0" smtClean="0"/>
              <a:t>and</a:t>
            </a:r>
            <a:r>
              <a:rPr lang="en-US" sz="2400" dirty="0"/>
              <a:t> </a:t>
            </a:r>
            <a:r>
              <a:rPr lang="en-US" sz="2400" dirty="0" smtClean="0"/>
              <a:t>errors, I found that the following algorithm:</a:t>
            </a:r>
            <a:endParaRPr lang="en-US" sz="2400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76" y="2182141"/>
            <a:ext cx="4278177" cy="2165790"/>
          </a:xfrm>
          <a:prstGeom prst="rect">
            <a:avLst/>
          </a:prstGeom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457200" y="4485232"/>
            <a:ext cx="8229600" cy="2166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gives the truncation error</a:t>
            </a:r>
          </a:p>
          <a:p>
            <a:endParaRPr lang="en-US" sz="2400" dirty="0"/>
          </a:p>
          <a:p>
            <a:r>
              <a:rPr lang="en-US" sz="2400" dirty="0" smtClean="0"/>
              <a:t>which, for β=1/2, makes the scheme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order.</a:t>
            </a:r>
            <a:endParaRPr lang="en-US" sz="2400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52" y="4949652"/>
            <a:ext cx="7643096" cy="46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815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Plots of |</a:t>
            </a:r>
            <a:r>
              <a:rPr lang="en-US" i="1" dirty="0" smtClean="0"/>
              <a:t>A</a:t>
            </a:r>
            <a:r>
              <a:rPr lang="en-US" dirty="0" smtClean="0"/>
              <a:t>|-1   </a:t>
            </a:r>
            <a:r>
              <a:rPr lang="en-US" sz="3200" dirty="0" smtClean="0"/>
              <a:t>(β=1/2: Crank-Nicolson)</a:t>
            </a:r>
            <a:endParaRPr lang="en-US" sz="3200" dirty="0"/>
          </a:p>
        </p:txBody>
      </p:sp>
      <p:pic>
        <p:nvPicPr>
          <p:cNvPr id="12" name="Content Placeholder 11" descr="amp_leapfrog_trapezoid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8" r="-1048"/>
          <a:stretch>
            <a:fillRect/>
          </a:stretch>
        </p:blipFill>
        <p:spPr>
          <a:xfrm>
            <a:off x="268337" y="1508664"/>
            <a:ext cx="1661514" cy="3056661"/>
          </a:xfrm>
        </p:spPr>
      </p:pic>
      <p:pic>
        <p:nvPicPr>
          <p:cNvPr id="13" name="Content Placeholder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851" y="1508664"/>
            <a:ext cx="1627388" cy="3056661"/>
          </a:xfrm>
          <a:prstGeom prst="rect">
            <a:avLst/>
          </a:prstGeom>
        </p:spPr>
      </p:pic>
      <p:pic>
        <p:nvPicPr>
          <p:cNvPr id="14" name="Content Placeholder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240" y="1508664"/>
            <a:ext cx="1627388" cy="3056660"/>
          </a:xfrm>
          <a:prstGeom prst="rect">
            <a:avLst/>
          </a:prstGeom>
        </p:spPr>
      </p:pic>
      <p:pic>
        <p:nvPicPr>
          <p:cNvPr id="15" name="Content Placeholder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29" y="1508665"/>
            <a:ext cx="1627388" cy="3056659"/>
          </a:xfrm>
          <a:prstGeom prst="rect">
            <a:avLst/>
          </a:prstGeom>
        </p:spPr>
      </p:pic>
      <p:pic>
        <p:nvPicPr>
          <p:cNvPr id="16" name="Content Placeholder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684" y="1508665"/>
            <a:ext cx="1627387" cy="30566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394" y="4420592"/>
            <a:ext cx="1040354" cy="3392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776" y="2433299"/>
            <a:ext cx="313424" cy="91788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7200" y="5057328"/>
            <a:ext cx="1472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Reference: Leapfrog </a:t>
            </a:r>
            <a:r>
              <a:rPr lang="en-US" sz="1600" dirty="0" err="1" smtClean="0"/>
              <a:t>wirh</a:t>
            </a:r>
            <a:r>
              <a:rPr lang="en-US" sz="1600" dirty="0" smtClean="0"/>
              <a:t> R/A filter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1964170" y="5045886"/>
            <a:ext cx="1685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Lorenz 1-cycle (=Forward Euler):</a:t>
            </a:r>
          </a:p>
          <a:p>
            <a:r>
              <a:rPr lang="en-US" sz="1600" dirty="0" smtClean="0"/>
              <a:t>Unstable everywhere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3649588" y="5041754"/>
            <a:ext cx="16360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Lorenz 2-cycle:</a:t>
            </a:r>
          </a:p>
          <a:p>
            <a:endParaRPr lang="en-US" sz="1600" dirty="0" smtClean="0"/>
          </a:p>
          <a:p>
            <a:r>
              <a:rPr lang="en-US" sz="1600" dirty="0" smtClean="0"/>
              <a:t>Unstable everywhere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356240" y="5056851"/>
            <a:ext cx="16360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Lorenz 3-cycle:</a:t>
            </a:r>
          </a:p>
          <a:p>
            <a:endParaRPr lang="en-US" sz="1600" dirty="0" smtClean="0"/>
          </a:p>
          <a:p>
            <a:r>
              <a:rPr lang="en-US" sz="1600" dirty="0" smtClean="0"/>
              <a:t>Stable for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    &lt; 0.5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710394" y="2469735"/>
            <a:ext cx="76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Stable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9545" y="3924228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Unstable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29986" y="2469735"/>
            <a:ext cx="102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Unstable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03138" y="2433299"/>
            <a:ext cx="102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Unstable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40186" y="2673455"/>
            <a:ext cx="102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Unstable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56239" y="2469735"/>
            <a:ext cx="76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Stable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61507" y="2416122"/>
            <a:ext cx="76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Stable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22679" y="2306591"/>
            <a:ext cx="102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Unstable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/>
          <a:srcRect r="27728"/>
          <a:stretch/>
        </p:blipFill>
        <p:spPr>
          <a:xfrm>
            <a:off x="5648915" y="5829159"/>
            <a:ext cx="566573" cy="25563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050773" y="5045886"/>
            <a:ext cx="16360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Lorenz 4-cycle:</a:t>
            </a:r>
          </a:p>
          <a:p>
            <a:endParaRPr lang="en-US" sz="1600" dirty="0" smtClean="0"/>
          </a:p>
          <a:p>
            <a:r>
              <a:rPr lang="en-US" sz="1600" dirty="0" smtClean="0"/>
              <a:t>Stable for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    &lt; 0.7</a:t>
            </a:r>
            <a:endParaRPr lang="en-US" sz="16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7"/>
          <a:srcRect r="27728"/>
          <a:stretch/>
        </p:blipFill>
        <p:spPr>
          <a:xfrm>
            <a:off x="7343448" y="5818194"/>
            <a:ext cx="566573" cy="25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019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for larger </a:t>
            </a:r>
            <a:r>
              <a:rPr lang="en-US" i="1" dirty="0" smtClean="0"/>
              <a:t>N</a:t>
            </a:r>
            <a:endParaRPr lang="en-US" sz="3200" i="1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0" y="1508664"/>
            <a:ext cx="1627388" cy="3056661"/>
          </a:xfrm>
        </p:spPr>
      </p:pic>
      <p:pic>
        <p:nvPicPr>
          <p:cNvPr id="13" name="Content Placeholder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851" y="1508665"/>
            <a:ext cx="1627388" cy="3056659"/>
          </a:xfrm>
          <a:prstGeom prst="rect">
            <a:avLst/>
          </a:prstGeom>
        </p:spPr>
      </p:pic>
      <p:pic>
        <p:nvPicPr>
          <p:cNvPr id="14" name="Content Placeholder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240" y="1508664"/>
            <a:ext cx="1627388" cy="3056659"/>
          </a:xfrm>
          <a:prstGeom prst="rect">
            <a:avLst/>
          </a:prstGeom>
        </p:spPr>
      </p:pic>
      <p:pic>
        <p:nvPicPr>
          <p:cNvPr id="15" name="Content Placeholder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29" y="1508665"/>
            <a:ext cx="1627387" cy="3056659"/>
          </a:xfrm>
          <a:prstGeom prst="rect">
            <a:avLst/>
          </a:prstGeom>
        </p:spPr>
      </p:pic>
      <p:pic>
        <p:nvPicPr>
          <p:cNvPr id="16" name="Content Placeholder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684" y="1508666"/>
            <a:ext cx="1627387" cy="30566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394" y="4420592"/>
            <a:ext cx="1040354" cy="3392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776" y="2433299"/>
            <a:ext cx="313424" cy="91788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24801" y="2469735"/>
            <a:ext cx="76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Stable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38890" y="3924228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Unstable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29986" y="2469735"/>
            <a:ext cx="102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Unstable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63308" y="2433299"/>
            <a:ext cx="102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Unstable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91457" y="2858121"/>
            <a:ext cx="102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Unstable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56239" y="2469735"/>
            <a:ext cx="76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Stable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61507" y="2416122"/>
            <a:ext cx="76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Stable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22679" y="2306591"/>
            <a:ext cx="102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Unstable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597" y="3619756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Unstable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103" y="5171747"/>
            <a:ext cx="19638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5-cycle:</a:t>
            </a:r>
          </a:p>
          <a:p>
            <a:r>
              <a:rPr lang="en-US" dirty="0" smtClean="0"/>
              <a:t>stable only in the band</a:t>
            </a:r>
          </a:p>
          <a:p>
            <a:r>
              <a:rPr lang="en-US" dirty="0" smtClean="0"/>
              <a:t>0.4&lt;            &lt; 0.7</a:t>
            </a:r>
          </a:p>
          <a:p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/>
          <a:srcRect l="13255" t="2437" r="26288" b="-287"/>
          <a:stretch/>
        </p:blipFill>
        <p:spPr>
          <a:xfrm>
            <a:off x="931611" y="6007008"/>
            <a:ext cx="532061" cy="32037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177581" y="5171747"/>
            <a:ext cx="1288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-cycle:</a:t>
            </a:r>
          </a:p>
          <a:p>
            <a:r>
              <a:rPr lang="en-US" dirty="0" smtClean="0"/>
              <a:t>everywhere</a:t>
            </a:r>
          </a:p>
          <a:p>
            <a:r>
              <a:rPr lang="en-US" dirty="0" smtClean="0"/>
              <a:t>unstable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557240" y="5171747"/>
            <a:ext cx="1627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-cycle:</a:t>
            </a:r>
          </a:p>
          <a:p>
            <a:r>
              <a:rPr lang="en-US" dirty="0" smtClean="0"/>
              <a:t>stable only for</a:t>
            </a:r>
          </a:p>
          <a:p>
            <a:r>
              <a:rPr lang="en-US" dirty="0" smtClean="0"/>
              <a:t>             &lt; 0.21</a:t>
            </a:r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7"/>
          <a:srcRect l="13255" t="2437" r="26288" b="-287"/>
          <a:stretch/>
        </p:blipFill>
        <p:spPr>
          <a:xfrm>
            <a:off x="3749700" y="5774704"/>
            <a:ext cx="532061" cy="32037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385388" y="5171747"/>
            <a:ext cx="1627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8-cycle:</a:t>
            </a:r>
          </a:p>
          <a:p>
            <a:r>
              <a:rPr lang="en-US" dirty="0" smtClean="0"/>
              <a:t>stable only for</a:t>
            </a:r>
          </a:p>
          <a:p>
            <a:r>
              <a:rPr lang="en-US" dirty="0" smtClean="0"/>
              <a:t>             &lt; 0.4</a:t>
            </a:r>
            <a:endParaRPr lang="en-US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7"/>
          <a:srcRect l="13255" t="2437" r="26288" b="-287"/>
          <a:stretch/>
        </p:blipFill>
        <p:spPr>
          <a:xfrm>
            <a:off x="5516601" y="5732591"/>
            <a:ext cx="532061" cy="320373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7012778" y="5171747"/>
            <a:ext cx="19638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-cycle:</a:t>
            </a:r>
          </a:p>
          <a:p>
            <a:r>
              <a:rPr lang="en-US" dirty="0" smtClean="0"/>
              <a:t>stable only in the band</a:t>
            </a:r>
          </a:p>
          <a:p>
            <a:r>
              <a:rPr lang="en-US" dirty="0" smtClean="0"/>
              <a:t>0.2&lt;            &lt; 0.5</a:t>
            </a:r>
          </a:p>
          <a:p>
            <a:endParaRPr lang="en-US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7"/>
          <a:srcRect l="13255" t="2437" r="26288" b="-287"/>
          <a:stretch/>
        </p:blipFill>
        <p:spPr>
          <a:xfrm>
            <a:off x="7544854" y="6007008"/>
            <a:ext cx="532061" cy="32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727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error </a:t>
            </a:r>
            <a:r>
              <a:rPr lang="en-US" sz="3200" dirty="0" smtClean="0"/>
              <a:t>(β=1/2: Crank-Nicolson)</a:t>
            </a:r>
            <a:endParaRPr lang="en-US" sz="32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0" y="1508664"/>
            <a:ext cx="2460374" cy="4621227"/>
          </a:xfr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571" y="5964446"/>
            <a:ext cx="1040354" cy="3392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39" y="3042787"/>
            <a:ext cx="313424" cy="91788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0923" y="6276422"/>
            <a:ext cx="3073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Reference: Leapfrog </a:t>
            </a:r>
            <a:r>
              <a:rPr lang="en-US" sz="1600" dirty="0" err="1" smtClean="0"/>
              <a:t>wirh</a:t>
            </a:r>
            <a:r>
              <a:rPr lang="en-US" sz="1600" dirty="0" smtClean="0"/>
              <a:t> R/A filter</a:t>
            </a:r>
            <a:endParaRPr lang="en-US" sz="1600" dirty="0"/>
          </a:p>
        </p:txBody>
      </p:sp>
      <p:pic>
        <p:nvPicPr>
          <p:cNvPr id="25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744" y="1508665"/>
            <a:ext cx="2460374" cy="4621224"/>
          </a:xfr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4383" y="3042787"/>
            <a:ext cx="313424" cy="91788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982" y="5956210"/>
            <a:ext cx="1040354" cy="3392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37807" y="6303692"/>
            <a:ext cx="2266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Lorenz 3-cycle</a:t>
            </a:r>
            <a:endParaRPr lang="en-US" dirty="0"/>
          </a:p>
        </p:txBody>
      </p:sp>
      <p:pic>
        <p:nvPicPr>
          <p:cNvPr id="39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26" y="1508667"/>
            <a:ext cx="2460373" cy="4621224"/>
          </a:xfr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7065" y="3042789"/>
            <a:ext cx="313424" cy="91788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664" y="5956212"/>
            <a:ext cx="1040354" cy="33924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420489" y="6303694"/>
            <a:ext cx="2266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Lorenz 4-cycle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376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Swinging-pendulum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4382" y="1600200"/>
            <a:ext cx="3812418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 simple nonlinear test-bed for semi-implicit schemes.</a:t>
            </a:r>
          </a:p>
          <a:p>
            <a:r>
              <a:rPr lang="en-US" dirty="0" smtClean="0"/>
              <a:t>Fast oscillation = elastic spring</a:t>
            </a:r>
          </a:p>
          <a:p>
            <a:r>
              <a:rPr lang="en-US" dirty="0" smtClean="0"/>
              <a:t>Slow oscillation = pendulum</a:t>
            </a:r>
          </a:p>
          <a:p>
            <a:r>
              <a:rPr lang="en-US" dirty="0" smtClean="0"/>
              <a:t>Fast mode is treated implicitly, slow mode explicitly.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For this test, I use </a:t>
            </a:r>
            <a:r>
              <a:rPr lang="en-US" dirty="0" err="1" smtClean="0"/>
              <a:t>Δt</a:t>
            </a:r>
            <a:r>
              <a:rPr lang="en-US" dirty="0" smtClean="0"/>
              <a:t>=0.075 which gives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ω</a:t>
            </a:r>
            <a:r>
              <a:rPr lang="en-US" baseline="-25000" dirty="0" err="1" smtClean="0"/>
              <a:t>LOW</a:t>
            </a:r>
            <a:r>
              <a:rPr lang="en-US" dirty="0" err="1" smtClean="0"/>
              <a:t>Δt</a:t>
            </a:r>
            <a:r>
              <a:rPr lang="en-US" dirty="0" smtClean="0"/>
              <a:t>=0.225, </a:t>
            </a:r>
            <a:r>
              <a:rPr lang="en-US" dirty="0" err="1" smtClean="0"/>
              <a:t>ω</a:t>
            </a:r>
            <a:r>
              <a:rPr lang="en-US" baseline="-25000" dirty="0" err="1" smtClean="0"/>
              <a:t>HIGH</a:t>
            </a:r>
            <a:r>
              <a:rPr lang="en-US" dirty="0" err="1" smtClean="0"/>
              <a:t>Δt</a:t>
            </a:r>
            <a:r>
              <a:rPr lang="en-US" dirty="0" smtClean="0"/>
              <a:t>=2.25,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76" y="1417638"/>
            <a:ext cx="2812748" cy="297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76" y="4574600"/>
            <a:ext cx="3677534" cy="21557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4667" y="3659237"/>
            <a:ext cx="224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Williams (2011)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7644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Leapfrog with RA filter (α=0.01)</a:t>
            </a:r>
            <a:endParaRPr lang="en-US" dirty="0"/>
          </a:p>
        </p:txBody>
      </p:sp>
      <p:pic>
        <p:nvPicPr>
          <p:cNvPr id="5" name="Content Placeholder 4" descr="Leapfrog_0.07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18" r="-10018"/>
          <a:stretch>
            <a:fillRect/>
          </a:stretch>
        </p:blipFill>
        <p:spPr/>
      </p:pic>
      <p:cxnSp>
        <p:nvCxnSpPr>
          <p:cNvPr id="7" name="Straight Connector 6"/>
          <p:cNvCxnSpPr/>
          <p:nvPr/>
        </p:nvCxnSpPr>
        <p:spPr>
          <a:xfrm>
            <a:off x="7196667" y="2007810"/>
            <a:ext cx="362857" cy="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59524" y="1805762"/>
            <a:ext cx="1584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RK4 with </a:t>
            </a:r>
            <a:r>
              <a:rPr lang="en-US" sz="1600" dirty="0" err="1" smtClean="0"/>
              <a:t>Δt</a:t>
            </a:r>
            <a:r>
              <a:rPr lang="en-US" sz="1600" dirty="0" smtClean="0"/>
              <a:t>=10</a:t>
            </a:r>
            <a:r>
              <a:rPr lang="en-US" sz="1600" baseline="30000" dirty="0" smtClean="0"/>
              <a:t>-6</a:t>
            </a:r>
            <a:endParaRPr lang="en-US" sz="16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7196667" y="2358571"/>
            <a:ext cx="532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+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9676" y="2389349"/>
            <a:ext cx="1584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Leapfrog</a:t>
            </a:r>
            <a:endParaRPr lang="en-US" sz="1600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1173238" y="2216779"/>
            <a:ext cx="532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θ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173238" y="3506133"/>
            <a:ext cx="532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η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810734" y="5085771"/>
            <a:ext cx="1248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Energy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43284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4-cycle with semi-implicit correction on every 4 steps (Crank-Nicolson)</a:t>
            </a:r>
            <a:endParaRPr lang="en-US" dirty="0"/>
          </a:p>
        </p:txBody>
      </p:sp>
      <p:pic>
        <p:nvPicPr>
          <p:cNvPr id="5" name="Content Placeholder 4" descr="Ncycle_4ABBA_Crank_Nicolson_0.07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18" r="-10018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1173238" y="2216779"/>
            <a:ext cx="532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θ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173238" y="3506133"/>
            <a:ext cx="532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η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810734" y="5085771"/>
            <a:ext cx="1248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Energy</a:t>
            </a:r>
            <a:endParaRPr lang="en-US" sz="2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196667" y="2007810"/>
            <a:ext cx="362857" cy="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59524" y="1805762"/>
            <a:ext cx="1584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RK4 with </a:t>
            </a:r>
            <a:r>
              <a:rPr lang="en-US" sz="1600" dirty="0" err="1" smtClean="0"/>
              <a:t>Δt</a:t>
            </a:r>
            <a:r>
              <a:rPr lang="en-US" sz="1600" dirty="0" smtClean="0"/>
              <a:t>=10</a:t>
            </a:r>
            <a:r>
              <a:rPr lang="en-US" sz="1600" baseline="30000" dirty="0" smtClean="0"/>
              <a:t>-6</a:t>
            </a:r>
            <a:endParaRPr lang="en-US" sz="16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7196667" y="2358571"/>
            <a:ext cx="532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+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9676" y="2389349"/>
            <a:ext cx="1584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Leapfrog</a:t>
            </a:r>
            <a:endParaRPr lang="en-US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31195772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cycle_4ABBA_Backward_Euler_0.07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18" r="-10018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4-cycle with semi-implicit correction on every 4 steps (Backward)</a:t>
            </a:r>
            <a:r>
              <a:rPr lang="en-US" sz="3200" dirty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/>
            </a:r>
            <a:b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</a:br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200" dirty="0" smtClean="0">
                <a:sym typeface="Wingdings"/>
              </a:rPr>
              <a:t> stable but very dissipative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173238" y="2216779"/>
            <a:ext cx="532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θ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173238" y="3506133"/>
            <a:ext cx="532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η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810734" y="5085771"/>
            <a:ext cx="1248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Energy</a:t>
            </a:r>
            <a:endParaRPr lang="en-US" sz="2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196667" y="2007810"/>
            <a:ext cx="362857" cy="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59524" y="1805762"/>
            <a:ext cx="1584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RK4 with </a:t>
            </a:r>
            <a:r>
              <a:rPr lang="en-US" sz="1600" dirty="0" err="1" smtClean="0"/>
              <a:t>Δt</a:t>
            </a:r>
            <a:r>
              <a:rPr lang="en-US" sz="1600" dirty="0" smtClean="0"/>
              <a:t>=10</a:t>
            </a:r>
            <a:r>
              <a:rPr lang="en-US" sz="1600" baseline="30000" dirty="0" smtClean="0"/>
              <a:t>-6</a:t>
            </a:r>
            <a:endParaRPr lang="en-US" sz="16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7196667" y="2358571"/>
            <a:ext cx="532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+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9676" y="2389349"/>
            <a:ext cx="1584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Leapfrog</a:t>
            </a:r>
            <a:endParaRPr lang="en-US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2892382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618"/>
            <a:ext cx="8229600" cy="908749"/>
          </a:xfrm>
        </p:spPr>
        <p:txBody>
          <a:bodyPr/>
          <a:lstStyle/>
          <a:p>
            <a:r>
              <a:rPr lang="en-US" dirty="0"/>
              <a:t>Introduction: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4367"/>
            <a:ext cx="8229600" cy="54088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However …</a:t>
            </a:r>
          </a:p>
          <a:p>
            <a:r>
              <a:rPr lang="en-US" dirty="0" smtClean="0"/>
              <a:t>Spatial resolutions become finer and finer as the supercomputers become faster.</a:t>
            </a:r>
          </a:p>
          <a:p>
            <a:r>
              <a:rPr lang="en-US" dirty="0" smtClean="0"/>
              <a:t>Is the premise that time truncation errors are negligible justified ?</a:t>
            </a:r>
          </a:p>
          <a:p>
            <a:r>
              <a:rPr lang="en-US" dirty="0"/>
              <a:t>If </a:t>
            </a:r>
            <a:r>
              <a:rPr lang="en-US" dirty="0" smtClean="0"/>
              <a:t>not, </a:t>
            </a:r>
            <a:r>
              <a:rPr lang="en-US" dirty="0"/>
              <a:t>how can we alleviate such </a:t>
            </a:r>
            <a:r>
              <a:rPr lang="en-US" dirty="0" smtClean="0"/>
              <a:t>errors ?</a:t>
            </a:r>
          </a:p>
          <a:p>
            <a:pPr marL="0" indent="0">
              <a:buNone/>
            </a:pPr>
            <a:endParaRPr lang="en-US" sz="2100" dirty="0" smtClean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  Goal of the Project:  Reduction of such </a:t>
            </a:r>
            <a:r>
              <a:rPr lang="en-US" dirty="0">
                <a:sym typeface="Wingdings"/>
              </a:rPr>
              <a:t>m</a:t>
            </a:r>
            <a:r>
              <a:rPr lang="en-US" dirty="0" smtClean="0">
                <a:sym typeface="Wingdings"/>
              </a:rPr>
              <a:t>odel </a:t>
            </a:r>
            <a:r>
              <a:rPr lang="en-US" dirty="0">
                <a:sym typeface="Wingdings"/>
              </a:rPr>
              <a:t>e</a:t>
            </a:r>
            <a:r>
              <a:rPr lang="en-US" dirty="0" smtClean="0">
                <a:sym typeface="Wingdings"/>
              </a:rPr>
              <a:t>rrors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Approaches :</a:t>
            </a:r>
          </a:p>
          <a:p>
            <a:pPr marL="0" indent="0">
              <a:buNone/>
            </a:pPr>
            <a:r>
              <a:rPr lang="en-US" dirty="0" smtClean="0"/>
              <a:t>Phase 1:  Use a more accurate scheme with the same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computational cost</a:t>
            </a:r>
          </a:p>
          <a:p>
            <a:pPr marL="0" indent="0">
              <a:buNone/>
            </a:pPr>
            <a:r>
              <a:rPr lang="en-US" dirty="0" smtClean="0"/>
              <a:t>Phase 2:  Identify and parameterize the error, and reduce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it using data assimilation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189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4-cycle with semi-implicit correction on every time step   </a:t>
            </a:r>
            <a:r>
              <a:rPr 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unstable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Ncycle_each_4_Crank_Nicolson_0.07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18" r="-1001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173238" y="2216779"/>
            <a:ext cx="532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θ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173238" y="3506133"/>
            <a:ext cx="532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η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810734" y="5085771"/>
            <a:ext cx="1248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Energy</a:t>
            </a:r>
            <a:endParaRPr lang="en-US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196667" y="2007810"/>
            <a:ext cx="362857" cy="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59524" y="1805762"/>
            <a:ext cx="1584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RK4 with </a:t>
            </a:r>
            <a:r>
              <a:rPr lang="en-US" sz="1600" dirty="0" err="1" smtClean="0"/>
              <a:t>Δt</a:t>
            </a:r>
            <a:r>
              <a:rPr lang="en-US" sz="1600" dirty="0" smtClean="0"/>
              <a:t>=10</a:t>
            </a:r>
            <a:r>
              <a:rPr lang="en-US" sz="1600" baseline="30000" dirty="0" smtClean="0"/>
              <a:t>-6</a:t>
            </a:r>
            <a:endParaRPr lang="en-US" sz="1600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7196667" y="2358571"/>
            <a:ext cx="532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+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9676" y="2389349"/>
            <a:ext cx="1584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Leapfrog</a:t>
            </a:r>
            <a:endParaRPr lang="en-US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42752133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Explicit 4-cycle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unstable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Ncycle_4ABBA_explic_0.07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18" r="-10018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1173238" y="2216779"/>
            <a:ext cx="532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θ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173238" y="3506133"/>
            <a:ext cx="532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η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810734" y="5085771"/>
            <a:ext cx="1248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Energy</a:t>
            </a:r>
            <a:endParaRPr lang="en-US" sz="2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196667" y="2007810"/>
            <a:ext cx="362857" cy="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59524" y="1805762"/>
            <a:ext cx="1584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RK4 with </a:t>
            </a:r>
            <a:r>
              <a:rPr lang="en-US" sz="1600" dirty="0" err="1" smtClean="0"/>
              <a:t>Δt</a:t>
            </a:r>
            <a:r>
              <a:rPr lang="en-US" sz="1600" dirty="0" smtClean="0"/>
              <a:t>=10</a:t>
            </a:r>
            <a:r>
              <a:rPr lang="en-US" sz="1600" baseline="30000" dirty="0" smtClean="0"/>
              <a:t>-6</a:t>
            </a:r>
            <a:endParaRPr lang="en-US" sz="1600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7196667" y="2358571"/>
            <a:ext cx="532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+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9676" y="2389349"/>
            <a:ext cx="1584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Leapfrog</a:t>
            </a:r>
            <a:endParaRPr lang="en-US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11795813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Consistent with the linear analysis,</a:t>
            </a:r>
          </a:p>
          <a:p>
            <a:r>
              <a:rPr lang="en-US" dirty="0" smtClean="0"/>
              <a:t>N-cycle with semi-implicit on each time step</a:t>
            </a:r>
          </a:p>
          <a:p>
            <a:pPr marL="400050" lvl="1" indent="0">
              <a:buNone/>
            </a:pPr>
            <a:r>
              <a:rPr lang="en-US" dirty="0" smtClean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unstable</a:t>
            </a:r>
          </a:p>
          <a:p>
            <a:r>
              <a:rPr lang="en-US" dirty="0" smtClean="0"/>
              <a:t>N-cycle with semi-implicit on every N steps </a:t>
            </a:r>
          </a:p>
          <a:p>
            <a:pPr marL="857250" lvl="1" indent="-457200">
              <a:buFont typeface="Wingdings" charset="0"/>
              <a:buChar char="è"/>
            </a:pPr>
            <a:r>
              <a:rPr lang="en-US" dirty="0" smtClean="0"/>
              <a:t>Crank-Nicolson: stable, but comparable accuracy with Leapfrog</a:t>
            </a:r>
          </a:p>
          <a:p>
            <a:pPr marL="857250" lvl="1" indent="-457200">
              <a:buFont typeface="Wingdings" charset="0"/>
              <a:buChar char="è"/>
            </a:pPr>
            <a:r>
              <a:rPr lang="en-US" dirty="0" smtClean="0"/>
              <a:t>Backward Euler: stable, very dissipative</a:t>
            </a:r>
          </a:p>
          <a:p>
            <a:pPr marL="40005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9762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Williams, P. D. 2011: </a:t>
            </a:r>
            <a:r>
              <a:rPr lang="en-US" dirty="0"/>
              <a:t>The RAW Filter: An Improvement to the Robert–</a:t>
            </a:r>
            <a:r>
              <a:rPr lang="en-US" dirty="0" err="1"/>
              <a:t>Asselin</a:t>
            </a:r>
            <a:r>
              <a:rPr lang="en-US" dirty="0"/>
              <a:t> Filter in Semi-Implicit </a:t>
            </a:r>
            <a:r>
              <a:rPr lang="en-US" dirty="0" smtClean="0"/>
              <a:t>Integrations, </a:t>
            </a:r>
            <a:r>
              <a:rPr lang="en-US" i="1" dirty="0" smtClean="0"/>
              <a:t>Mon. </a:t>
            </a:r>
            <a:r>
              <a:rPr lang="en-US" i="1" dirty="0" err="1" smtClean="0"/>
              <a:t>Weath</a:t>
            </a:r>
            <a:r>
              <a:rPr lang="en-US" i="1" dirty="0" smtClean="0"/>
              <a:t>. Rev.</a:t>
            </a:r>
            <a:r>
              <a:rPr lang="en-US" dirty="0" smtClean="0"/>
              <a:t>, </a:t>
            </a:r>
            <a:r>
              <a:rPr lang="en-US" b="1" dirty="0" smtClean="0"/>
              <a:t>139</a:t>
            </a:r>
            <a:r>
              <a:rPr lang="en-US" dirty="0" smtClean="0"/>
              <a:t>, 1996--2007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0484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Runge-Kutta</a:t>
            </a:r>
            <a:r>
              <a:rPr lang="en-US" dirty="0" smtClean="0"/>
              <a:t> 4</a:t>
            </a:r>
            <a:r>
              <a:rPr lang="en-US" baseline="30000" dirty="0" smtClean="0"/>
              <a:t>th</a:t>
            </a:r>
            <a:r>
              <a:rPr lang="en-US" dirty="0" smtClean="0"/>
              <a:t>-order scheme with semi-implicit correction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744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3" y="1600200"/>
            <a:ext cx="8541657" cy="49070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 implemented semi-implicit </a:t>
            </a:r>
            <a:r>
              <a:rPr lang="en-US" dirty="0" err="1" smtClean="0"/>
              <a:t>Runge-Kutta</a:t>
            </a:r>
            <a:r>
              <a:rPr lang="en-US" dirty="0" smtClean="0"/>
              <a:t> 4</a:t>
            </a:r>
            <a:r>
              <a:rPr lang="en-US" baseline="30000" dirty="0" smtClean="0"/>
              <a:t>th</a:t>
            </a:r>
            <a:r>
              <a:rPr lang="en-US" dirty="0" smtClean="0"/>
              <a:t>-order scheme to SPEEDY model and </a:t>
            </a:r>
            <a:r>
              <a:rPr lang="en-US" dirty="0"/>
              <a:t>found that </a:t>
            </a:r>
            <a:endParaRPr lang="en-US" dirty="0" smtClean="0"/>
          </a:p>
          <a:p>
            <a:pPr lvl="1"/>
            <a:r>
              <a:rPr lang="en-US" dirty="0" smtClean="0"/>
              <a:t>for Crank-Nicolson, the model blows up, even for very small </a:t>
            </a:r>
            <a:r>
              <a:rPr lang="en-US" dirty="0" err="1" smtClean="0"/>
              <a:t>dt</a:t>
            </a:r>
            <a:r>
              <a:rPr lang="en-US" dirty="0" smtClean="0"/>
              <a:t> (1min).</a:t>
            </a:r>
          </a:p>
          <a:p>
            <a:pPr lvl="1"/>
            <a:r>
              <a:rPr lang="en-US" dirty="0" smtClean="0"/>
              <a:t>for Backward Euler, the model is too diffusive that the </a:t>
            </a:r>
            <a:r>
              <a:rPr lang="en-US" dirty="0" err="1" smtClean="0"/>
              <a:t>baroclinic</a:t>
            </a:r>
            <a:r>
              <a:rPr lang="en-US" dirty="0" smtClean="0"/>
              <a:t>-wave dynamical core test fails to produce the </a:t>
            </a:r>
            <a:r>
              <a:rPr lang="en-US" dirty="0" err="1" smtClean="0"/>
              <a:t>baroclinic</a:t>
            </a:r>
            <a:r>
              <a:rPr lang="en-US" dirty="0" smtClean="0"/>
              <a:t> wave.</a:t>
            </a:r>
          </a:p>
          <a:p>
            <a:r>
              <a:rPr lang="en-US" dirty="0" smtClean="0"/>
              <a:t>Explicit </a:t>
            </a:r>
            <a:r>
              <a:rPr lang="en-US" dirty="0" err="1" smtClean="0"/>
              <a:t>Runge-Kutta</a:t>
            </a:r>
            <a:r>
              <a:rPr lang="en-US" dirty="0" smtClean="0"/>
              <a:t> 4</a:t>
            </a:r>
            <a:r>
              <a:rPr lang="en-US" baseline="30000" dirty="0" smtClean="0"/>
              <a:t>th</a:t>
            </a:r>
            <a:r>
              <a:rPr lang="en-US" dirty="0" smtClean="0"/>
              <a:t>-order scheme with small </a:t>
            </a:r>
            <a:r>
              <a:rPr lang="en-US" dirty="0" err="1" smtClean="0"/>
              <a:t>dt</a:t>
            </a:r>
            <a:r>
              <a:rPr lang="en-US" dirty="0" smtClean="0"/>
              <a:t> (5min) works fine for the dynamical core test.</a:t>
            </a:r>
          </a:p>
          <a:p>
            <a:r>
              <a:rPr lang="en-US" dirty="0" smtClean="0">
                <a:sym typeface="Wingdings"/>
              </a:rPr>
              <a:t> examine stability using the toy-model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8786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Following </a:t>
            </a:r>
            <a:r>
              <a:rPr lang="en-US" dirty="0" err="1" smtClean="0"/>
              <a:t>Durran</a:t>
            </a:r>
            <a:r>
              <a:rPr lang="en-US" dirty="0" smtClean="0"/>
              <a:t> (1991, 1999; MWR) and Williamson (2011; MWR), apply semi-implicit modification to the second term of the equation: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Examine the modulus of Amplification factor </a:t>
            </a:r>
            <a:r>
              <a:rPr lang="en-US" i="1" dirty="0" smtClean="0"/>
              <a:t>A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|</a:t>
            </a:r>
            <a:r>
              <a:rPr lang="en-US" i="1" dirty="0" smtClean="0"/>
              <a:t>A</a:t>
            </a:r>
            <a:r>
              <a:rPr lang="en-US" dirty="0" smtClean="0"/>
              <a:t>| &lt; 1, the scheme is stable.</a:t>
            </a:r>
          </a:p>
          <a:p>
            <a:r>
              <a:rPr lang="en-US" dirty="0" smtClean="0"/>
              <a:t>Range of interest: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i.e., CFL condition is met for low-frequency part but is violated for high-frequency part.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882" y="2583052"/>
            <a:ext cx="3502924" cy="893603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219" y="4691715"/>
            <a:ext cx="4633463" cy="40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620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Algorithm: </a:t>
            </a:r>
            <a:br>
              <a:rPr lang="en-US" dirty="0" smtClean="0"/>
            </a:br>
            <a:r>
              <a:rPr lang="en-US" dirty="0" smtClean="0"/>
              <a:t>RK4 for </a:t>
            </a:r>
            <a:r>
              <a:rPr lang="en-US" dirty="0" err="1" smtClean="0"/>
              <a:t>ω</a:t>
            </a:r>
            <a:r>
              <a:rPr lang="en-US" baseline="-25000" dirty="0" err="1" smtClean="0"/>
              <a:t>L</a:t>
            </a:r>
            <a:r>
              <a:rPr lang="en-US" baseline="-25000" dirty="0" smtClean="0"/>
              <a:t> </a:t>
            </a:r>
            <a:r>
              <a:rPr lang="en-US" dirty="0" smtClean="0"/>
              <a:t>, Crank-Nicolson for </a:t>
            </a:r>
            <a:r>
              <a:rPr lang="en-US" dirty="0" err="1" smtClean="0"/>
              <a:t>ω</a:t>
            </a:r>
            <a:r>
              <a:rPr lang="en-US" baseline="-25000" dirty="0" err="1"/>
              <a:t>H</a:t>
            </a:r>
            <a:endParaRPr lang="en-US" baseline="-25000" dirty="0"/>
          </a:p>
        </p:txBody>
      </p:sp>
      <p:pic>
        <p:nvPicPr>
          <p:cNvPr id="4" name="Content Placeholder 3" descr="latex-image-1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88" r="-5588"/>
          <a:stretch>
            <a:fillRect/>
          </a:stretch>
        </p:blipFill>
        <p:spPr>
          <a:xfrm>
            <a:off x="1521581" y="1733247"/>
            <a:ext cx="5844419" cy="3214205"/>
          </a:xfr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24" y="5498528"/>
            <a:ext cx="7486953" cy="5936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6667" y="4971642"/>
            <a:ext cx="5043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Truncation Error: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846667" y="6092142"/>
            <a:ext cx="3765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the accuracy is only 1</a:t>
            </a:r>
            <a:r>
              <a:rPr lang="en-US" sz="2400" baseline="30000" dirty="0"/>
              <a:t>st</a:t>
            </a:r>
            <a:r>
              <a:rPr lang="en-US" sz="2400" dirty="0"/>
              <a:t> order</a:t>
            </a:r>
          </a:p>
        </p:txBody>
      </p:sp>
    </p:spTree>
    <p:extLst>
      <p:ext uri="{BB962C8B-B14F-4D97-AF65-F5344CB8AC3E}">
        <p14:creationId xmlns:p14="http://schemas.microsoft.com/office/powerpoint/2010/main" val="20110733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43"/>
            <a:ext cx="8229600" cy="874410"/>
          </a:xfrm>
        </p:spPr>
        <p:txBody>
          <a:bodyPr/>
          <a:lstStyle/>
          <a:p>
            <a:r>
              <a:rPr lang="en-US" dirty="0" smtClean="0"/>
              <a:t>Plot of |A|-1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34129" r="-34129"/>
          <a:stretch>
            <a:fillRect/>
          </a:stretch>
        </p:blipFill>
        <p:spPr>
          <a:xfrm>
            <a:off x="13509" y="1417638"/>
            <a:ext cx="4595507" cy="51500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748" y="6442666"/>
            <a:ext cx="1040354" cy="3392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061" y="3509775"/>
            <a:ext cx="313424" cy="917885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5"/>
          <a:srcRect l="-37485" r="-37485"/>
          <a:stretch>
            <a:fillRect/>
          </a:stretch>
        </p:blipFill>
        <p:spPr>
          <a:xfrm>
            <a:off x="4485297" y="1417638"/>
            <a:ext cx="4595507" cy="5150076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243" y="6425443"/>
            <a:ext cx="1040354" cy="3392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7795" y="3509775"/>
            <a:ext cx="313424" cy="9178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55094" y="771307"/>
            <a:ext cx="2277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β=1/2: Crank-</a:t>
            </a:r>
            <a:r>
              <a:rPr lang="en-US" dirty="0" smtClean="0"/>
              <a:t>Nicolson</a:t>
            </a:r>
          </a:p>
          <a:p>
            <a:r>
              <a:rPr lang="en-US" dirty="0" smtClean="0"/>
              <a:t>-&gt; Absolutely unstable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076095" y="795498"/>
            <a:ext cx="5245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β=</a:t>
            </a:r>
            <a:r>
              <a:rPr lang="en-US" dirty="0" smtClean="0"/>
              <a:t>1: backward Euler</a:t>
            </a:r>
          </a:p>
          <a:p>
            <a:pPr algn="ctr"/>
            <a:r>
              <a:rPr lang="en-US" dirty="0" smtClean="0"/>
              <a:t>-&gt; Absolutely </a:t>
            </a:r>
            <a:r>
              <a:rPr lang="en-US" dirty="0" err="1" smtClean="0"/>
              <a:t>stable,but</a:t>
            </a:r>
            <a:r>
              <a:rPr lang="en-US" dirty="0" smtClean="0"/>
              <a:t> extremely dissipative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6648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Runge-Kutta</a:t>
            </a:r>
            <a:r>
              <a:rPr lang="en-US" dirty="0" smtClean="0"/>
              <a:t> 4</a:t>
            </a:r>
            <a:r>
              <a:rPr lang="en-US" baseline="30000" dirty="0" smtClean="0"/>
              <a:t>th</a:t>
            </a:r>
            <a:r>
              <a:rPr lang="en-US" dirty="0" smtClean="0"/>
              <a:t>-order scheme with semi-implicit time is</a:t>
            </a:r>
          </a:p>
          <a:p>
            <a:pPr lvl="1"/>
            <a:r>
              <a:rPr lang="en-US" dirty="0" smtClean="0"/>
              <a:t>only of first order (with respect to fast modes)</a:t>
            </a:r>
          </a:p>
          <a:p>
            <a:pPr lvl="1"/>
            <a:r>
              <a:rPr lang="en-US" dirty="0" smtClean="0"/>
              <a:t>absolutely unstable  if Crank-Nicolson is used</a:t>
            </a:r>
          </a:p>
          <a:p>
            <a:pPr lvl="1"/>
            <a:r>
              <a:rPr lang="en-US" dirty="0" smtClean="0"/>
              <a:t>absolutely stable if Backward Euler is used, but the numerical damping is too strong (more than halving on every time step)</a:t>
            </a:r>
          </a:p>
          <a:p>
            <a:r>
              <a:rPr lang="en-US" dirty="0" smtClean="0"/>
              <a:t>all of the above are consistent with what I found for the SPEEDY model.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377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Phase 1 :  A Better integration scheme (Lorenz </a:t>
            </a:r>
            <a:r>
              <a:rPr lang="en-US" i="1" dirty="0" smtClean="0"/>
              <a:t>N</a:t>
            </a:r>
            <a:r>
              <a:rPr lang="en-US" dirty="0" smtClean="0"/>
              <a:t>-cycle)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Lorenz (1971) proposed an incredibly smart time-integration scheme which:</a:t>
            </a:r>
          </a:p>
          <a:p>
            <a:r>
              <a:rPr lang="en-US" dirty="0"/>
              <a:t>requires only 1 function evaluation per step</a:t>
            </a:r>
          </a:p>
          <a:p>
            <a:r>
              <a:rPr lang="en-US" dirty="0"/>
              <a:t>but yet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6600"/>
                </a:solidFill>
              </a:rPr>
              <a:t>every </a:t>
            </a:r>
            <a:r>
              <a:rPr lang="en-US" i="1" dirty="0" smtClean="0">
                <a:solidFill>
                  <a:srgbClr val="FF6600"/>
                </a:solidFill>
              </a:rPr>
              <a:t>N</a:t>
            </a:r>
            <a:r>
              <a:rPr lang="en-US" dirty="0" smtClean="0">
                <a:solidFill>
                  <a:srgbClr val="FF6600"/>
                </a:solidFill>
              </a:rPr>
              <a:t> steps</a:t>
            </a:r>
            <a:r>
              <a:rPr lang="en-US" dirty="0" smtClean="0"/>
              <a:t>) it is of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- (up to)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/>
              <a:t>-</a:t>
            </a:r>
            <a:r>
              <a:rPr lang="en-US" dirty="0" smtClean="0"/>
              <a:t>order accuracy (</a:t>
            </a:r>
            <a:r>
              <a:rPr lang="en-US" dirty="0"/>
              <a:t>for nonlinear systems)</a:t>
            </a:r>
          </a:p>
          <a:p>
            <a:pPr marL="0" indent="0">
              <a:buNone/>
            </a:pPr>
            <a:r>
              <a:rPr lang="en-US" dirty="0"/>
              <a:t>  - arbitrary order of accuracy (for linear systems)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However, this scheme seems to have remained forgotten.  </a:t>
            </a:r>
          </a:p>
          <a:p>
            <a:pPr marL="0" indent="0">
              <a:buNone/>
            </a:pPr>
            <a:r>
              <a:rPr lang="en-US" dirty="0" smtClean="0"/>
              <a:t>No applications have been made </a:t>
            </a:r>
            <a:r>
              <a:rPr lang="en-US" dirty="0"/>
              <a:t>to </a:t>
            </a:r>
            <a:r>
              <a:rPr lang="en-US" dirty="0" smtClean="0"/>
              <a:t>AGCMs.</a:t>
            </a:r>
          </a:p>
          <a:p>
            <a:pPr marL="0" indent="0">
              <a:buNone/>
            </a:pPr>
            <a:endParaRPr lang="en-US" dirty="0">
              <a:latin typeface="Wingdings"/>
              <a:ea typeface="Wingdings"/>
              <a:cs typeface="Wingdings"/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</a:t>
            </a:r>
            <a:r>
              <a:rPr lang="en-US" sz="4100" dirty="0" smtClean="0">
                <a:sym typeface="Wingdings"/>
              </a:rPr>
              <a:t>Apply Lorenz </a:t>
            </a:r>
            <a:r>
              <a:rPr lang="en-US" sz="4100" i="1" dirty="0" smtClean="0">
                <a:sym typeface="Wingdings"/>
              </a:rPr>
              <a:t>N</a:t>
            </a:r>
            <a:r>
              <a:rPr lang="en-US" sz="4100" dirty="0" smtClean="0">
                <a:sym typeface="Wingdings"/>
              </a:rPr>
              <a:t>-cycle to an AGCM (Phase 1)</a:t>
            </a:r>
            <a:endParaRPr lang="en-US" sz="41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898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Runge-Kutta</a:t>
            </a:r>
            <a:r>
              <a:rPr lang="en-US" dirty="0" smtClean="0"/>
              <a:t> 4</a:t>
            </a:r>
            <a:r>
              <a:rPr lang="en-US" baseline="30000" dirty="0" smtClean="0"/>
              <a:t>th</a:t>
            </a:r>
            <a:r>
              <a:rPr lang="en-US" dirty="0" smtClean="0"/>
              <a:t>-order scheme with semi-implicit time-stepping for gravity waves is impossible (either unstable or too dissipative)</a:t>
            </a:r>
          </a:p>
          <a:p>
            <a:r>
              <a:rPr lang="en-US" dirty="0" smtClean="0"/>
              <a:t>The accuracy becomes only of 1</a:t>
            </a:r>
            <a:r>
              <a:rPr lang="en-US" baseline="30000" dirty="0" smtClean="0"/>
              <a:t>st</a:t>
            </a:r>
            <a:r>
              <a:rPr lang="en-US" dirty="0" smtClean="0"/>
              <a:t> order.</a:t>
            </a:r>
          </a:p>
          <a:p>
            <a:endParaRPr lang="en-US" dirty="0"/>
          </a:p>
          <a:p>
            <a:r>
              <a:rPr lang="en-US" dirty="0" smtClean="0"/>
              <a:t>Since the motivation for implementing </a:t>
            </a:r>
            <a:r>
              <a:rPr lang="en-US" dirty="0" err="1" smtClean="0"/>
              <a:t>Runge-Kutta</a:t>
            </a:r>
            <a:r>
              <a:rPr lang="en-US" dirty="0" smtClean="0"/>
              <a:t> 4</a:t>
            </a:r>
            <a:r>
              <a:rPr lang="en-US" baseline="30000" dirty="0" smtClean="0"/>
              <a:t>th</a:t>
            </a:r>
            <a:r>
              <a:rPr lang="en-US" dirty="0" smtClean="0"/>
              <a:t>-order scheme is to produce a reference solution, I will not try to resolve this issue, and use the explicit scheme with small </a:t>
            </a:r>
            <a:r>
              <a:rPr lang="en-US" smtClean="0"/>
              <a:t>dt.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2770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Stability analysis of Forward Euler “split physics” for Leapfrog, Lorenz 4-cycle and RK4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170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Toy model: </a:t>
            </a:r>
            <a:br>
              <a:rPr lang="en-US" dirty="0" smtClean="0"/>
            </a:br>
            <a:r>
              <a:rPr lang="en-US" dirty="0" smtClean="0"/>
              <a:t>linear advection-diffusion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Undiscretized</a:t>
            </a:r>
            <a:r>
              <a:rPr lang="en-US" dirty="0" smtClean="0"/>
              <a:t> equation: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first term of the RHS simulates the dynamics of AGCM, and the second the physics.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76" y="2499179"/>
            <a:ext cx="29718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717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Discretization: Leapfrog(</a:t>
            </a:r>
            <a:r>
              <a:rPr lang="en-US" sz="3200" dirty="0" err="1" smtClean="0"/>
              <a:t>dyn</a:t>
            </a:r>
            <a:r>
              <a:rPr lang="en-US" sz="3200" dirty="0"/>
              <a:t>)</a:t>
            </a:r>
            <a:r>
              <a:rPr lang="en-US" sz="3200" dirty="0" smtClean="0"/>
              <a:t> + Euler(</a:t>
            </a:r>
            <a:r>
              <a:rPr lang="en-US" sz="3200" dirty="0" err="1" smtClean="0"/>
              <a:t>phys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Discretized equation: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The amplification factor </a:t>
            </a:r>
            <a:r>
              <a:rPr lang="en-US" sz="2800" i="1" dirty="0" smtClean="0"/>
              <a:t>A</a:t>
            </a:r>
            <a:r>
              <a:rPr lang="en-US" sz="2800" dirty="0" smtClean="0"/>
              <a:t> satisfies the following equation: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 (+) and (-) correspond, respectively, to physical and computational modes.</a:t>
            </a:r>
          </a:p>
          <a:p>
            <a:r>
              <a:rPr lang="en-US" sz="2800" dirty="0" smtClean="0"/>
              <a:t> The scheme is stable if the maximum of the moduli of them is less than 1.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296" y="2049167"/>
            <a:ext cx="4440465" cy="763951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59" y="3239104"/>
            <a:ext cx="5190370" cy="115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649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Discretization: Leapfrog for both </a:t>
            </a:r>
            <a:r>
              <a:rPr lang="en-US" sz="3200" dirty="0" err="1" smtClean="0"/>
              <a:t>dyn</a:t>
            </a:r>
            <a:r>
              <a:rPr lang="en-US" sz="3200" dirty="0" smtClean="0"/>
              <a:t> &amp; </a:t>
            </a:r>
            <a:r>
              <a:rPr lang="en-US" sz="3200" dirty="0" err="1" smtClean="0"/>
              <a:t>phys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Discretized equation: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The amplification factor </a:t>
            </a:r>
            <a:r>
              <a:rPr lang="en-US" sz="2800" i="1" dirty="0" smtClean="0"/>
              <a:t>A</a:t>
            </a:r>
            <a:r>
              <a:rPr lang="en-US" sz="2800" dirty="0" smtClean="0"/>
              <a:t> satisfies the following equation: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 (+) and (-) correspond, respectively, to physical and computational modes.</a:t>
            </a:r>
          </a:p>
          <a:p>
            <a:r>
              <a:rPr lang="en-US" sz="2800" dirty="0" smtClean="0"/>
              <a:t> The scheme is stable if the maximum of the moduli of them is less than 1.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044093"/>
            <a:ext cx="3483429" cy="64959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158" y="3261830"/>
            <a:ext cx="5715606" cy="112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857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Discretization: Lorenz 4-cycle (</a:t>
            </a:r>
            <a:r>
              <a:rPr lang="en-US" sz="3200" dirty="0" err="1" smtClean="0"/>
              <a:t>dyn</a:t>
            </a:r>
            <a:r>
              <a:rPr lang="en-US" sz="3200" dirty="0" smtClean="0"/>
              <a:t>) + Euler(</a:t>
            </a:r>
            <a:r>
              <a:rPr lang="en-US" sz="3200" dirty="0" err="1" smtClean="0"/>
              <a:t>phys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Discretized equation: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Amplification factor (per time step):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7" y="2354641"/>
            <a:ext cx="5070223" cy="1382788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7" y="4710794"/>
            <a:ext cx="5840790" cy="111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409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86" y="274638"/>
            <a:ext cx="8396514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Discretization: Lorenz 4-cycle for both </a:t>
            </a:r>
            <a:r>
              <a:rPr lang="en-US" sz="3200" dirty="0" err="1" smtClean="0"/>
              <a:t>dyn</a:t>
            </a:r>
            <a:r>
              <a:rPr lang="en-US" sz="3200" dirty="0" smtClean="0"/>
              <a:t> &amp; </a:t>
            </a:r>
            <a:r>
              <a:rPr lang="en-US" sz="3200" dirty="0" err="1" smtClean="0"/>
              <a:t>phys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Discretized equation: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Amplification factor (per time step):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95" y="2422676"/>
            <a:ext cx="5719070" cy="1048658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170" y="4613653"/>
            <a:ext cx="5047820" cy="13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081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Discretization: RK4(</a:t>
            </a:r>
            <a:r>
              <a:rPr lang="en-US" dirty="0" err="1" smtClean="0"/>
              <a:t>dyn</a:t>
            </a:r>
            <a:r>
              <a:rPr lang="en-US" dirty="0" smtClean="0"/>
              <a:t>) + Euler(</a:t>
            </a:r>
            <a:r>
              <a:rPr lang="en-US" dirty="0" err="1" smtClean="0"/>
              <a:t>phys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Discretized equation: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Amplification factor :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42" y="4708676"/>
            <a:ext cx="4432904" cy="1040769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152" y="2354641"/>
            <a:ext cx="5231117" cy="151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893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Discretization: RK4 for both </a:t>
            </a:r>
            <a:r>
              <a:rPr lang="en-US" dirty="0" err="1" smtClean="0"/>
              <a:t>dyn&amp;phys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Discretized equation: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Amplification factor (per time step):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86" y="2313819"/>
            <a:ext cx="6934200" cy="13716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848" y="4818138"/>
            <a:ext cx="37084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458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14163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Leapfrog:</a:t>
            </a:r>
            <a:br>
              <a:rPr lang="en-US" sz="3200" dirty="0" smtClean="0"/>
            </a:br>
            <a:r>
              <a:rPr lang="en-US" sz="3200" dirty="0" smtClean="0"/>
              <a:t>“split physics” stabilizes the otherwise absolutely unstable scheme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19778"/>
            <a:ext cx="404018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Leapfrog for both </a:t>
            </a:r>
            <a:r>
              <a:rPr lang="en-US" dirty="0" err="1" smtClean="0"/>
              <a:t>dyn</a:t>
            </a:r>
            <a:r>
              <a:rPr lang="en-US" dirty="0" smtClean="0"/>
              <a:t> &amp; </a:t>
            </a:r>
            <a:r>
              <a:rPr lang="en-US" dirty="0" err="1" smtClean="0"/>
              <a:t>phys</a:t>
            </a:r>
            <a:r>
              <a:rPr lang="en-US" dirty="0" smtClean="0"/>
              <a:t>: absolutely unstable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37" y="2275695"/>
            <a:ext cx="4519399" cy="3746344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619778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en-US" sz="2200" dirty="0" smtClean="0"/>
              <a:t>Leapfrog (</a:t>
            </a:r>
            <a:r>
              <a:rPr lang="en-US" sz="2200" dirty="0" err="1" smtClean="0"/>
              <a:t>dyn</a:t>
            </a:r>
            <a:r>
              <a:rPr lang="en-US" sz="2200" dirty="0" smtClean="0"/>
              <a:t>) + Euler (</a:t>
            </a:r>
            <a:r>
              <a:rPr lang="en-US" sz="2200" dirty="0" err="1" smtClean="0"/>
              <a:t>phys</a:t>
            </a:r>
            <a:r>
              <a:rPr lang="en-US" sz="2200" dirty="0" smtClean="0"/>
              <a:t>): Stable within the triangle</a:t>
            </a:r>
            <a:endParaRPr lang="en-US" sz="22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90" y="2327379"/>
            <a:ext cx="4041775" cy="3646279"/>
          </a:xfrm>
        </p:spPr>
      </p:pic>
      <p:sp>
        <p:nvSpPr>
          <p:cNvPr id="12" name="TextBox 11"/>
          <p:cNvSpPr txBox="1"/>
          <p:nvPr/>
        </p:nvSpPr>
        <p:spPr>
          <a:xfrm>
            <a:off x="2612571" y="5031619"/>
            <a:ext cx="111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unstable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98305" y="4999353"/>
            <a:ext cx="111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unstable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94324" y="3591467"/>
            <a:ext cx="111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stable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15" y="5802208"/>
            <a:ext cx="838200" cy="3429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800" y="3840746"/>
            <a:ext cx="812800" cy="4191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890" y="5802208"/>
            <a:ext cx="838200" cy="3429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48175" y="3812894"/>
            <a:ext cx="812800" cy="4191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69028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Phase 1: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Implement Lorenz </a:t>
            </a:r>
            <a:r>
              <a:rPr lang="en-US" i="1" dirty="0" smtClean="0"/>
              <a:t>N</a:t>
            </a:r>
            <a:r>
              <a:rPr lang="en-US" dirty="0" smtClean="0"/>
              <a:t>-cycle to an existing AGCM</a:t>
            </a:r>
          </a:p>
          <a:p>
            <a:r>
              <a:rPr lang="en-US" dirty="0" smtClean="0"/>
              <a:t>Implement 4</a:t>
            </a:r>
            <a:r>
              <a:rPr lang="en-US" baseline="30000" dirty="0" smtClean="0"/>
              <a:t>th</a:t>
            </a:r>
            <a:r>
              <a:rPr lang="en-US" dirty="0" smtClean="0"/>
              <a:t> order </a:t>
            </a:r>
            <a:r>
              <a:rPr lang="en-US" dirty="0" err="1" smtClean="0"/>
              <a:t>Runge</a:t>
            </a:r>
            <a:r>
              <a:rPr lang="en-US" dirty="0" err="1"/>
              <a:t>-</a:t>
            </a:r>
            <a:r>
              <a:rPr lang="en-US" dirty="0" err="1" smtClean="0"/>
              <a:t>Kutta</a:t>
            </a:r>
            <a:r>
              <a:rPr lang="en-US" dirty="0" smtClean="0"/>
              <a:t> (RK4) as well as a reference</a:t>
            </a:r>
          </a:p>
          <a:p>
            <a:endParaRPr lang="en-US" sz="2000" dirty="0" smtClean="0"/>
          </a:p>
          <a:p>
            <a:r>
              <a:rPr lang="en-US" dirty="0" smtClean="0"/>
              <a:t>Compare the accuracy and efficiency of the newly introduced schemes with the original scheme</a:t>
            </a:r>
          </a:p>
          <a:p>
            <a:r>
              <a:rPr lang="en-US" dirty="0" smtClean="0"/>
              <a:t>Perform verification by the </a:t>
            </a:r>
            <a:r>
              <a:rPr lang="en-US" dirty="0" err="1" smtClean="0"/>
              <a:t>Jablonowski</a:t>
            </a:r>
            <a:r>
              <a:rPr lang="en-US" dirty="0" smtClean="0"/>
              <a:t>-Williamson (2006) Dynamical-core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317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Lorenz 4-cyle:</a:t>
            </a:r>
            <a:br>
              <a:rPr lang="en-US" sz="3200" dirty="0" smtClean="0"/>
            </a:br>
            <a:r>
              <a:rPr lang="en-US" sz="3200" dirty="0" smtClean="0"/>
              <a:t>“split physics” destabilizes the scheme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Lorenz 4-cycle for </a:t>
            </a:r>
            <a:r>
              <a:rPr lang="en-US" dirty="0" err="1" smtClean="0"/>
              <a:t>dyn</a:t>
            </a:r>
            <a:r>
              <a:rPr lang="en-US" dirty="0" smtClean="0"/>
              <a:t> &amp; </a:t>
            </a:r>
            <a:r>
              <a:rPr lang="en-US" dirty="0" err="1" smtClean="0"/>
              <a:t>phys</a:t>
            </a:r>
            <a:r>
              <a:rPr lang="en-US" dirty="0" smtClean="0"/>
              <a:t>: absolutely unstable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1" y="2480090"/>
            <a:ext cx="4243388" cy="397029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200" dirty="0" smtClean="0"/>
              <a:t>L4-cycle (</a:t>
            </a:r>
            <a:r>
              <a:rPr lang="en-US" sz="2200" dirty="0" err="1" smtClean="0"/>
              <a:t>dyn</a:t>
            </a:r>
            <a:r>
              <a:rPr lang="en-US" sz="2200" dirty="0" smtClean="0"/>
              <a:t>) + Euler (</a:t>
            </a:r>
            <a:r>
              <a:rPr lang="en-US" sz="2200" dirty="0" err="1" smtClean="0"/>
              <a:t>phys</a:t>
            </a:r>
            <a:r>
              <a:rPr lang="en-US" sz="2200" dirty="0" smtClean="0"/>
              <a:t>): Stable within the triangle</a:t>
            </a:r>
            <a:endParaRPr lang="en-US" sz="2200" dirty="0"/>
          </a:p>
        </p:txBody>
      </p:sp>
      <p:pic>
        <p:nvPicPr>
          <p:cNvPr id="8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619" y="2504502"/>
            <a:ext cx="4093816" cy="3830352"/>
          </a:xfrm>
        </p:spPr>
      </p:pic>
      <p:sp>
        <p:nvSpPr>
          <p:cNvPr id="12" name="TextBox 11"/>
          <p:cNvSpPr txBox="1"/>
          <p:nvPr/>
        </p:nvSpPr>
        <p:spPr>
          <a:xfrm>
            <a:off x="7167635" y="5265443"/>
            <a:ext cx="111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unstable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09653" y="3857557"/>
            <a:ext cx="111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stable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23842" y="5344446"/>
            <a:ext cx="111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unstable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065860" y="3936560"/>
            <a:ext cx="111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stable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15" y="6135091"/>
            <a:ext cx="838200" cy="3429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83" y="4232499"/>
            <a:ext cx="812800" cy="4191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890" y="6135091"/>
            <a:ext cx="838200" cy="3429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48175" y="4145777"/>
            <a:ext cx="812800" cy="4191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226222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RK4:</a:t>
            </a:r>
            <a:br>
              <a:rPr lang="en-US" sz="3200" dirty="0" smtClean="0"/>
            </a:br>
            <a:r>
              <a:rPr lang="en-US" sz="3200" dirty="0" smtClean="0"/>
              <a:t>again, “split physics” destabilizes the scheme</a:t>
            </a:r>
            <a:endParaRPr lang="en-US" sz="32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1" y="2552660"/>
            <a:ext cx="4243388" cy="3970298"/>
          </a:xfrm>
        </p:spPr>
      </p:pic>
      <p:pic>
        <p:nvPicPr>
          <p:cNvPr id="8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619" y="2577072"/>
            <a:ext cx="4093816" cy="3830352"/>
          </a:xfrm>
        </p:spPr>
      </p:pic>
      <p:sp>
        <p:nvSpPr>
          <p:cNvPr id="10" name="TextBox 9"/>
          <p:cNvSpPr txBox="1"/>
          <p:nvPr/>
        </p:nvSpPr>
        <p:spPr>
          <a:xfrm>
            <a:off x="7167635" y="5325918"/>
            <a:ext cx="111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unstable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09653" y="3918032"/>
            <a:ext cx="111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stable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16584" y="5389634"/>
            <a:ext cx="111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unstable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58602" y="3981748"/>
            <a:ext cx="111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stable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 Placeholder 4"/>
          <p:cNvSpPr txBox="1">
            <a:spLocks/>
          </p:cNvSpPr>
          <p:nvPr/>
        </p:nvSpPr>
        <p:spPr>
          <a:xfrm>
            <a:off x="609600" y="1687513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RK4 for </a:t>
            </a:r>
            <a:r>
              <a:rPr lang="en-US" dirty="0" err="1" smtClean="0"/>
              <a:t>dyn</a:t>
            </a:r>
            <a:r>
              <a:rPr lang="en-US" dirty="0" smtClean="0"/>
              <a:t> &amp; </a:t>
            </a:r>
            <a:r>
              <a:rPr lang="en-US" dirty="0" err="1" smtClean="0"/>
              <a:t>phys</a:t>
            </a:r>
            <a:r>
              <a:rPr lang="en-US" dirty="0" smtClean="0"/>
              <a:t>:      absolutely unstable</a:t>
            </a:r>
            <a:endParaRPr lang="en-US" dirty="0"/>
          </a:p>
        </p:txBody>
      </p:sp>
      <p:sp>
        <p:nvSpPr>
          <p:cNvPr id="15" name="Text Placeholder 6"/>
          <p:cNvSpPr txBox="1">
            <a:spLocks/>
          </p:cNvSpPr>
          <p:nvPr/>
        </p:nvSpPr>
        <p:spPr>
          <a:xfrm>
            <a:off x="4797425" y="1687513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dirty="0" smtClean="0"/>
              <a:t>RK4 (</a:t>
            </a:r>
            <a:r>
              <a:rPr lang="en-US" sz="2200" dirty="0" err="1" smtClean="0"/>
              <a:t>dyn</a:t>
            </a:r>
            <a:r>
              <a:rPr lang="en-US" sz="2200" dirty="0" smtClean="0"/>
              <a:t>) + Euler (</a:t>
            </a:r>
            <a:r>
              <a:rPr lang="en-US" sz="2200" dirty="0" err="1" smtClean="0"/>
              <a:t>phys</a:t>
            </a:r>
            <a:r>
              <a:rPr lang="en-US" sz="2200" dirty="0" smtClean="0"/>
              <a:t>):     Stable within the triangle</a:t>
            </a:r>
            <a:endParaRPr lang="en-US" sz="2200" dirty="0"/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15" y="6221394"/>
            <a:ext cx="838200" cy="3429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847" y="4387054"/>
            <a:ext cx="812800" cy="4191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890" y="6221394"/>
            <a:ext cx="838200" cy="3429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48175" y="4232080"/>
            <a:ext cx="812800" cy="4191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686580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ummary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leapfrog, doing “split physics” works very well (stabilizes the scheme)</a:t>
            </a:r>
          </a:p>
          <a:p>
            <a:r>
              <a:rPr lang="en-US" dirty="0" smtClean="0"/>
              <a:t>However, for Lorenz 4-cycle (and equivalently, for RK4), “split physics” acts to destabilized the scheme.</a:t>
            </a:r>
          </a:p>
          <a:p>
            <a:r>
              <a:rPr lang="en-US" dirty="0" smtClean="0"/>
              <a:t>The latter is consistent with what I found by doing “split physics” with SPEEDY model.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984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found that “symmetric splitting” semi-implicit scheme significantly stabilizes Lorenz N-cycle.</a:t>
            </a:r>
          </a:p>
          <a:p>
            <a:r>
              <a:rPr lang="en-US" dirty="0" smtClean="0"/>
              <a:t>Analogously, there is a hope that doing “symmetric splitting” for physics may help stabilized the model.</a:t>
            </a:r>
          </a:p>
          <a:p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Examine this possibility with the “Toy model” and SPEEDY.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93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133" y="23179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Phase 1: </a:t>
            </a:r>
            <a:r>
              <a:rPr lang="en-US" dirty="0" smtClean="0"/>
              <a:t> Algorithms</a:t>
            </a:r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112" y="796780"/>
            <a:ext cx="1271621" cy="5780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493" y="1624062"/>
            <a:ext cx="2823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Lorenz </a:t>
            </a:r>
            <a:r>
              <a:rPr lang="en-US" i="1" dirty="0" smtClean="0"/>
              <a:t>N</a:t>
            </a:r>
            <a:r>
              <a:rPr lang="en-US" dirty="0" smtClean="0"/>
              <a:t>-cycle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00381" y="1417638"/>
            <a:ext cx="3081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(existing) </a:t>
            </a:r>
            <a:r>
              <a:rPr lang="en-US" dirty="0" smtClean="0"/>
              <a:t>Leap-frog with </a:t>
            </a:r>
          </a:p>
          <a:p>
            <a:pPr algn="ctr"/>
            <a:r>
              <a:rPr lang="en-US" dirty="0" smtClean="0"/>
              <a:t>Robert-</a:t>
            </a:r>
            <a:r>
              <a:rPr lang="en-US" dirty="0" err="1" smtClean="0"/>
              <a:t>Asselin</a:t>
            </a:r>
            <a:r>
              <a:rPr lang="en-US" dirty="0" smtClean="0"/>
              <a:t> Filter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92066" y="1624062"/>
            <a:ext cx="288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order </a:t>
            </a:r>
            <a:r>
              <a:rPr lang="en-US" dirty="0" err="1" smtClean="0"/>
              <a:t>Runge-Kutta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2066660"/>
            <a:ext cx="90788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772" y="4282718"/>
            <a:ext cx="90788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932965" y="1474189"/>
            <a:ext cx="6356" cy="53593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181849" y="1474189"/>
            <a:ext cx="0" cy="5365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2492" y="1474189"/>
            <a:ext cx="90788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5765" y="4328560"/>
            <a:ext cx="28235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Memory consumption:</a:t>
            </a:r>
          </a:p>
          <a:p>
            <a:r>
              <a:rPr lang="en-US" dirty="0" smtClean="0"/>
              <a:t>      </a:t>
            </a: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2400" b="1" dirty="0" smtClean="0">
                <a:solidFill>
                  <a:srgbClr val="FF0000"/>
                </a:solidFill>
              </a:rPr>
              <a:t>2 x </a:t>
            </a:r>
            <a:r>
              <a:rPr lang="en-US" dirty="0" smtClean="0"/>
              <a:t>dim{model state}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91721" y="4340296"/>
            <a:ext cx="28235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Memory consumption:</a:t>
            </a:r>
          </a:p>
          <a:p>
            <a:r>
              <a:rPr lang="en-US" dirty="0" smtClean="0"/>
              <a:t>      </a:t>
            </a: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2400" b="1" dirty="0">
                <a:solidFill>
                  <a:srgbClr val="FF0000"/>
                </a:solidFill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</a:rPr>
              <a:t> x </a:t>
            </a:r>
            <a:r>
              <a:rPr lang="en-US" dirty="0" smtClean="0"/>
              <a:t>dim{model state}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255248" y="4357425"/>
            <a:ext cx="28235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Memory consumption:</a:t>
            </a:r>
          </a:p>
          <a:p>
            <a:r>
              <a:rPr lang="en-US" dirty="0" smtClean="0"/>
              <a:t>      </a:t>
            </a: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2400" b="1" dirty="0" smtClean="0">
                <a:solidFill>
                  <a:srgbClr val="FF0000"/>
                </a:solidFill>
              </a:rPr>
              <a:t>5 x </a:t>
            </a:r>
            <a:r>
              <a:rPr lang="en-US" dirty="0" smtClean="0"/>
              <a:t>dim{model state}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34416" y="5033457"/>
            <a:ext cx="90788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0" y="5079299"/>
            <a:ext cx="2932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</a:t>
            </a:r>
            <a:r>
              <a:rPr lang="en-US" dirty="0" smtClean="0"/>
              <a:t>-evaluation: </a:t>
            </a:r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per time step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024805" y="5077060"/>
            <a:ext cx="3057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</a:t>
            </a:r>
            <a:r>
              <a:rPr lang="en-US" dirty="0" smtClean="0"/>
              <a:t>-evaluation: </a:t>
            </a:r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per time step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192066" y="5086082"/>
            <a:ext cx="2949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</a:t>
            </a:r>
            <a:r>
              <a:rPr lang="en-US" dirty="0" smtClean="0"/>
              <a:t>-evaluation: </a:t>
            </a:r>
            <a:r>
              <a:rPr lang="en-US" sz="2400" b="1" dirty="0" smtClean="0">
                <a:solidFill>
                  <a:srgbClr val="FF0000"/>
                </a:solidFill>
              </a:rPr>
              <a:t>4 </a:t>
            </a:r>
            <a:r>
              <a:rPr lang="en-US" dirty="0" smtClean="0"/>
              <a:t>per time step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40772" y="5649875"/>
            <a:ext cx="90788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0" y="5693364"/>
            <a:ext cx="29329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accuracy:  (</a:t>
            </a:r>
            <a:r>
              <a:rPr lang="en-US" i="1" dirty="0" smtClean="0"/>
              <a:t>N &lt;= </a:t>
            </a:r>
            <a:r>
              <a:rPr lang="en-US" dirty="0" smtClean="0"/>
              <a:t>4)</a:t>
            </a:r>
          </a:p>
          <a:p>
            <a:pPr algn="r"/>
            <a:r>
              <a:rPr lang="en-US" sz="2400" b="1" i="1" dirty="0" smtClean="0">
                <a:solidFill>
                  <a:srgbClr val="FF0000"/>
                </a:solidFill>
              </a:rPr>
              <a:t>O</a:t>
            </a:r>
            <a:r>
              <a:rPr lang="en-US" sz="2400" b="1" dirty="0" smtClean="0">
                <a:solidFill>
                  <a:srgbClr val="FF0000"/>
                </a:solidFill>
              </a:rPr>
              <a:t>((</a:t>
            </a:r>
            <a:r>
              <a:rPr lang="en-US" sz="2400" b="1" i="1" dirty="0" smtClean="0">
                <a:solidFill>
                  <a:srgbClr val="FF0000"/>
                </a:solidFill>
              </a:rPr>
              <a:t>N</a:t>
            </a:r>
            <a:r>
              <a:rPr lang="el-GR" sz="2400" b="1" i="1" dirty="0" smtClean="0">
                <a:solidFill>
                  <a:srgbClr val="FF0000"/>
                </a:solidFill>
              </a:rPr>
              <a:t>Δt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N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(every </a:t>
            </a:r>
            <a:r>
              <a:rPr lang="en-US" i="1" dirty="0" smtClean="0"/>
              <a:t>N</a:t>
            </a:r>
            <a:r>
              <a:rPr lang="en-US" dirty="0" smtClean="0"/>
              <a:t> steps)</a:t>
            </a:r>
          </a:p>
          <a:p>
            <a:pPr algn="r"/>
            <a:r>
              <a:rPr lang="en-US" sz="2400" b="1" i="1" dirty="0">
                <a:solidFill>
                  <a:srgbClr val="FF0000"/>
                </a:solidFill>
              </a:rPr>
              <a:t>O</a:t>
            </a: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i="1" dirty="0" smtClean="0">
                <a:solidFill>
                  <a:srgbClr val="FF0000"/>
                </a:solidFill>
              </a:rPr>
              <a:t>N</a:t>
            </a:r>
            <a:r>
              <a:rPr lang="el-GR" sz="2400" b="1" i="1" dirty="0" smtClean="0">
                <a:solidFill>
                  <a:srgbClr val="FF0000"/>
                </a:solidFill>
              </a:rPr>
              <a:t>Δt 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r>
              <a:rPr lang="en-US" sz="2400" b="1" i="1" dirty="0" smtClean="0">
                <a:solidFill>
                  <a:srgbClr val="FF0000"/>
                </a:solidFill>
              </a:rPr>
              <a:t>        </a:t>
            </a:r>
            <a:r>
              <a:rPr lang="en-US" dirty="0" smtClean="0">
                <a:solidFill>
                  <a:srgbClr val="000000"/>
                </a:solidFill>
              </a:rPr>
              <a:t>(in between)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85365" y="5731450"/>
            <a:ext cx="29329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accuracy: </a:t>
            </a:r>
          </a:p>
          <a:p>
            <a:pPr algn="r"/>
            <a:r>
              <a:rPr lang="en-US" sz="2400" b="1" i="1" dirty="0">
                <a:solidFill>
                  <a:srgbClr val="FF0000"/>
                </a:solidFill>
              </a:rPr>
              <a:t>O</a:t>
            </a: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l-GR" sz="2400" b="1" i="1" dirty="0" smtClean="0">
                <a:solidFill>
                  <a:srgbClr val="FF0000"/>
                </a:solidFill>
              </a:rPr>
              <a:t>Δt 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11035" y="5712896"/>
            <a:ext cx="29329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accuracy: </a:t>
            </a:r>
          </a:p>
          <a:p>
            <a:pPr algn="r"/>
            <a:r>
              <a:rPr lang="en-US" sz="2400" b="1" i="1" dirty="0">
                <a:solidFill>
                  <a:srgbClr val="FF0000"/>
                </a:solidFill>
              </a:rPr>
              <a:t>O</a:t>
            </a: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l-GR" sz="2400" b="1" i="1" dirty="0" smtClean="0">
                <a:solidFill>
                  <a:srgbClr val="FF0000"/>
                </a:solidFill>
              </a:rPr>
              <a:t>Δt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4</a:t>
            </a:r>
            <a:r>
              <a:rPr lang="el-GR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65660" y="445466"/>
            <a:ext cx="1961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ODE to be solved: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656" y="2115913"/>
            <a:ext cx="3144784" cy="1985245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248" y="2115913"/>
            <a:ext cx="2823556" cy="2117285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5" y="2139653"/>
            <a:ext cx="2802844" cy="139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19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AGCM: SPEEDY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03" y="1600200"/>
            <a:ext cx="8879959" cy="478781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fast AGCM with simplified physical parameterizations</a:t>
            </a:r>
          </a:p>
          <a:p>
            <a:r>
              <a:rPr lang="en-US" dirty="0" smtClean="0"/>
              <a:t>Developed in ICTP (Italy) by Drs. F. Molteni and F. </a:t>
            </a:r>
            <a:r>
              <a:rPr lang="en-US" dirty="0" err="1" smtClean="0"/>
              <a:t>Kucharski</a:t>
            </a:r>
            <a:endParaRPr lang="en-US" dirty="0" smtClean="0"/>
          </a:p>
          <a:p>
            <a:r>
              <a:rPr lang="en-US" dirty="0" smtClean="0"/>
              <a:t>Horizontal Discretization: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Spectral Representation with Spherical Harmonics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truncated at total wavenumber 30 (T30) ≈ 400km mesh</a:t>
            </a:r>
          </a:p>
          <a:p>
            <a:r>
              <a:rPr lang="en-US" dirty="0" smtClean="0"/>
              <a:t>Vertical Discretization: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8-layers Finite Difference on </a:t>
            </a:r>
            <a:r>
              <a:rPr lang="en-US" i="1" dirty="0" err="1" smtClean="0"/>
              <a:t>σ</a:t>
            </a:r>
            <a:r>
              <a:rPr lang="en-US" dirty="0" smtClean="0"/>
              <a:t>-coordinate</a:t>
            </a:r>
          </a:p>
          <a:p>
            <a:r>
              <a:rPr lang="en-US" dirty="0" smtClean="0"/>
              <a:t>Temporal Discretization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Leap-Frog scheme</a:t>
            </a:r>
            <a:r>
              <a:rPr lang="en-US" dirty="0" smtClean="0"/>
              <a:t> with Robert-</a:t>
            </a:r>
            <a:r>
              <a:rPr lang="en-US" dirty="0" err="1" smtClean="0"/>
              <a:t>Asselin</a:t>
            </a:r>
            <a:r>
              <a:rPr lang="en-US" dirty="0" smtClean="0"/>
              <a:t> Filter </a:t>
            </a:r>
          </a:p>
          <a:p>
            <a:pPr marL="0" indent="0">
              <a:buNone/>
            </a:pP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    (</a:t>
            </a:r>
            <a:r>
              <a:rPr lang="en-US" dirty="0">
                <a:solidFill>
                  <a:srgbClr val="3366FF"/>
                </a:solidFill>
              </a:rPr>
              <a:t>1</a:t>
            </a:r>
            <a:r>
              <a:rPr lang="en-US" baseline="30000" dirty="0">
                <a:solidFill>
                  <a:srgbClr val="3366FF"/>
                </a:solidFill>
              </a:rPr>
              <a:t>st</a:t>
            </a:r>
            <a:r>
              <a:rPr lang="en-US" dirty="0">
                <a:solidFill>
                  <a:srgbClr val="3366FF"/>
                </a:solidFill>
              </a:rPr>
              <a:t> order </a:t>
            </a:r>
            <a:r>
              <a:rPr lang="en-US" dirty="0" smtClean="0">
                <a:solidFill>
                  <a:srgbClr val="3366FF"/>
                </a:solidFill>
              </a:rPr>
              <a:t>Forward Euler for </a:t>
            </a:r>
            <a:r>
              <a:rPr lang="en-US" dirty="0">
                <a:solidFill>
                  <a:srgbClr val="3366FF"/>
                </a:solidFill>
              </a:rPr>
              <a:t>the </a:t>
            </a:r>
            <a:r>
              <a:rPr lang="en-US" dirty="0" smtClean="0">
                <a:solidFill>
                  <a:srgbClr val="3366FF"/>
                </a:solidFill>
              </a:rPr>
              <a:t>physical parameterizations)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017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22929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The equations solved:</a:t>
            </a:r>
            <a:br>
              <a:rPr lang="en-US" sz="2800" dirty="0" smtClean="0"/>
            </a:br>
            <a:r>
              <a:rPr lang="en-US" sz="2800" dirty="0" smtClean="0"/>
              <a:t>the “</a:t>
            </a:r>
            <a:r>
              <a:rPr lang="en-US" sz="2800" dirty="0"/>
              <a:t>p</a:t>
            </a:r>
            <a:r>
              <a:rPr lang="en-US" sz="2800" dirty="0" smtClean="0"/>
              <a:t>rimitive” equation system (PDEs)</a:t>
            </a:r>
            <a:br>
              <a:rPr lang="en-US" sz="2800" dirty="0" smtClean="0"/>
            </a:br>
            <a:r>
              <a:rPr lang="en-US" sz="2800" dirty="0" smtClean="0"/>
              <a:t> on a spherical geometry + parametrized processes</a:t>
            </a:r>
            <a:endParaRPr lang="en-US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93" y="2241621"/>
            <a:ext cx="3246400" cy="29452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389" y="2801555"/>
            <a:ext cx="2836241" cy="25275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62" y="5415396"/>
            <a:ext cx="1164768" cy="5671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935" y="5079275"/>
            <a:ext cx="2214907" cy="153197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17193" y="2087424"/>
            <a:ext cx="5616277" cy="465268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174258" y="1718092"/>
            <a:ext cx="167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Dynamical Core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1290" y="2150299"/>
            <a:ext cx="1668728" cy="4688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357" y="2733414"/>
            <a:ext cx="1930760" cy="26203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8825" y="2995445"/>
            <a:ext cx="1020545" cy="2551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6321" y="3250581"/>
            <a:ext cx="1944551" cy="5792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59630" y="3871670"/>
            <a:ext cx="1130874" cy="1999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98825" y="4029012"/>
            <a:ext cx="1434279" cy="3309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98825" y="4360000"/>
            <a:ext cx="1399801" cy="27582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98825" y="4665580"/>
            <a:ext cx="1411350" cy="36269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10930" y="5066053"/>
            <a:ext cx="1387696" cy="32327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23548" y="5457844"/>
            <a:ext cx="1789812" cy="2365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59630" y="5694383"/>
            <a:ext cx="1340388" cy="64654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09302" y="6209487"/>
            <a:ext cx="1985128" cy="26287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22887" y="2136616"/>
            <a:ext cx="1766090" cy="33575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87864" y="2502942"/>
            <a:ext cx="1908528" cy="23251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87064" y="2754946"/>
            <a:ext cx="1724457" cy="20344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665142" y="2995445"/>
            <a:ext cx="2828884" cy="34876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500018" y="3378468"/>
            <a:ext cx="3090459" cy="86222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634128" y="4305080"/>
            <a:ext cx="2945140" cy="5231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787064" y="4828230"/>
            <a:ext cx="2082911" cy="26157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713360" y="5164298"/>
            <a:ext cx="2063536" cy="31001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713360" y="5544219"/>
            <a:ext cx="3303594" cy="30032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 rot="16200000">
            <a:off x="8432481" y="6024821"/>
            <a:ext cx="508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…..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846631" y="2071380"/>
            <a:ext cx="3297370" cy="465268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998825" y="1664323"/>
            <a:ext cx="278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ub-grid  Parametrizations</a:t>
            </a:r>
            <a:endParaRPr lang="en-US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257151" y="5474313"/>
            <a:ext cx="1447800" cy="3048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874625" y="5777510"/>
            <a:ext cx="31242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64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6437</TotalTime>
  <Words>3211</Words>
  <Application>Microsoft Macintosh PowerPoint</Application>
  <PresentationFormat>On-screen Show (4:3)</PresentationFormat>
  <Paragraphs>522</Paragraphs>
  <Slides>63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Reduction of Temporal Discretization Error in an Atmospheric General Circulation Model (AGCM)</vt:lpstr>
      <vt:lpstr>Numerical Weather Prediction (NWP): = Initial Value Problem of PDE</vt:lpstr>
      <vt:lpstr>Introduction: Motivation</vt:lpstr>
      <vt:lpstr>Introduction: Motivation</vt:lpstr>
      <vt:lpstr>Phase 1 :  A Better integration scheme (Lorenz N-cycle)</vt:lpstr>
      <vt:lpstr>Phase 1: Approach</vt:lpstr>
      <vt:lpstr>Phase 1:  Algorithms</vt:lpstr>
      <vt:lpstr>AGCM: SPEEDY model</vt:lpstr>
      <vt:lpstr>The equations solved: the “primitive” equation system (PDEs)  on a spherical geometry + parametrized processes</vt:lpstr>
      <vt:lpstr>AGCM: SPEEDY model</vt:lpstr>
      <vt:lpstr>Achievements of the semester</vt:lpstr>
      <vt:lpstr>Code Validation: Idea</vt:lpstr>
      <vt:lpstr>Code Validation: Results</vt:lpstr>
      <vt:lpstr>Verification: Dynamical-Core test cases</vt:lpstr>
      <vt:lpstr>Baroclinic-wave Test: Result (Lorenz 4-cycle)</vt:lpstr>
      <vt:lpstr>Snapshots of surface-pressure at Day 9</vt:lpstr>
      <vt:lpstr>Quantitative Comparison: RMSE of surface pressure (vs. RK4)</vt:lpstr>
      <vt:lpstr>Deliverables (Phase 1)</vt:lpstr>
      <vt:lpstr>Schedule and Milestones</vt:lpstr>
      <vt:lpstr>Unexpected Problem:  N-cycle, RK4 and Euler-forward  blow up when physical parameterizations are on</vt:lpstr>
      <vt:lpstr>(Possible) Modification to the Plan</vt:lpstr>
      <vt:lpstr>Summary</vt:lpstr>
      <vt:lpstr>Bibliography</vt:lpstr>
      <vt:lpstr>back-up slides</vt:lpstr>
      <vt:lpstr>Lorenz N-cycle with semi-implicit integration</vt:lpstr>
      <vt:lpstr>Motivation</vt:lpstr>
      <vt:lpstr>Method </vt:lpstr>
      <vt:lpstr>Approach 1:  Semi-implicit correction on every time step</vt:lpstr>
      <vt:lpstr>Plots of |A|-1   (β=1/2: Crank-Nicolson)</vt:lpstr>
      <vt:lpstr>Plots of |A|-1   (β=1: Backward Euler)</vt:lpstr>
      <vt:lpstr>Approach 2:  Semi-implicit correction on every N time steps</vt:lpstr>
      <vt:lpstr>PowerPoint Presentation</vt:lpstr>
      <vt:lpstr>Plots of |A|-1   (β=1/2: Crank-Nicolson)</vt:lpstr>
      <vt:lpstr>Stability for larger N</vt:lpstr>
      <vt:lpstr>Phase error (β=1/2: Crank-Nicolson)</vt:lpstr>
      <vt:lpstr>Swinging-pendulum problem</vt:lpstr>
      <vt:lpstr>Leapfrog with RA filter (α=0.01)</vt:lpstr>
      <vt:lpstr>4-cycle with semi-implicit correction on every 4 steps (Crank-Nicolson)</vt:lpstr>
      <vt:lpstr>4-cycle with semi-implicit correction on every 4 steps (Backward)   stable but very dissipative</vt:lpstr>
      <vt:lpstr>4-cycle with semi-implicit correction on every time step    unstable</vt:lpstr>
      <vt:lpstr>Explicit 4-cycle  unstable</vt:lpstr>
      <vt:lpstr>Summary</vt:lpstr>
      <vt:lpstr>Reference:</vt:lpstr>
      <vt:lpstr>Runge-Kutta 4th-order scheme with semi-implicit correction</vt:lpstr>
      <vt:lpstr>Introduction</vt:lpstr>
      <vt:lpstr>Method </vt:lpstr>
      <vt:lpstr>Algorithm:  RK4 for ωL , Crank-Nicolson for ωH</vt:lpstr>
      <vt:lpstr>Plot of |A|-1</vt:lpstr>
      <vt:lpstr>Summary</vt:lpstr>
      <vt:lpstr>Conclusion</vt:lpstr>
      <vt:lpstr>Stability analysis of Forward Euler “split physics” for Leapfrog, Lorenz 4-cycle and RK4</vt:lpstr>
      <vt:lpstr>Toy model:  linear advection-diffusion equation</vt:lpstr>
      <vt:lpstr>Discretization: Leapfrog(dyn) + Euler(phys)</vt:lpstr>
      <vt:lpstr>Discretization: Leapfrog for both dyn &amp; phys</vt:lpstr>
      <vt:lpstr>Discretization: Lorenz 4-cycle (dyn) + Euler(phys)</vt:lpstr>
      <vt:lpstr>Discretization: Lorenz 4-cycle for both dyn &amp; phys</vt:lpstr>
      <vt:lpstr>Discretization: RK4(dyn) + Euler(phys)</vt:lpstr>
      <vt:lpstr>Discretization: RK4 for both dyn&amp;phys</vt:lpstr>
      <vt:lpstr>Leapfrog: “split physics” stabilizes the otherwise absolutely unstable scheme</vt:lpstr>
      <vt:lpstr>Lorenz 4-cyle: “split physics” destabilizes the scheme</vt:lpstr>
      <vt:lpstr>RK4: again, “split physics” destabilizes the scheme</vt:lpstr>
      <vt:lpstr>Summary</vt:lpstr>
      <vt:lpstr>Next to do</vt:lpstr>
    </vt:vector>
  </TitlesOfParts>
  <Company>University of Maryland, College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Correction of  </dc:title>
  <dc:creator>Daisuke HOTTA</dc:creator>
  <cp:lastModifiedBy>Daisuke HOTTA</cp:lastModifiedBy>
  <cp:revision>565</cp:revision>
  <dcterms:created xsi:type="dcterms:W3CDTF">2012-09-06T07:14:03Z</dcterms:created>
  <dcterms:modified xsi:type="dcterms:W3CDTF">2012-12-04T17:21:43Z</dcterms:modified>
</cp:coreProperties>
</file>