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6" r:id="rId2"/>
    <p:sldId id="295" r:id="rId3"/>
    <p:sldId id="301" r:id="rId4"/>
    <p:sldId id="296" r:id="rId5"/>
    <p:sldId id="298" r:id="rId6"/>
    <p:sldId id="321" r:id="rId7"/>
    <p:sldId id="299" r:id="rId8"/>
    <p:sldId id="322" r:id="rId9"/>
    <p:sldId id="300" r:id="rId10"/>
    <p:sldId id="323" r:id="rId11"/>
    <p:sldId id="259" r:id="rId12"/>
    <p:sldId id="281" r:id="rId13"/>
    <p:sldId id="286" r:id="rId14"/>
    <p:sldId id="287" r:id="rId15"/>
    <p:sldId id="320" r:id="rId16"/>
    <p:sldId id="291" r:id="rId17"/>
    <p:sldId id="292" r:id="rId18"/>
    <p:sldId id="319" r:id="rId19"/>
    <p:sldId id="316" r:id="rId20"/>
    <p:sldId id="317" r:id="rId21"/>
    <p:sldId id="290" r:id="rId22"/>
    <p:sldId id="302" r:id="rId23"/>
    <p:sldId id="309" r:id="rId24"/>
    <p:sldId id="314" r:id="rId25"/>
    <p:sldId id="288" r:id="rId26"/>
    <p:sldId id="311" r:id="rId27"/>
    <p:sldId id="306" r:id="rId28"/>
    <p:sldId id="305" r:id="rId29"/>
    <p:sldId id="307" r:id="rId30"/>
    <p:sldId id="315" r:id="rId31"/>
    <p:sldId id="310" r:id="rId32"/>
    <p:sldId id="318" r:id="rId33"/>
    <p:sldId id="260" r:id="rId34"/>
    <p:sldId id="261" r:id="rId35"/>
    <p:sldId id="294" r:id="rId36"/>
    <p:sldId id="274" r:id="rId37"/>
    <p:sldId id="275" r:id="rId38"/>
    <p:sldId id="303" r:id="rId39"/>
    <p:sldId id="312" r:id="rId40"/>
    <p:sldId id="31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874415-E13B-F742-81E6-EB4C4A04C0B4}">
          <p14:sldIdLst>
            <p14:sldId id="256"/>
          </p14:sldIdLst>
        </p14:section>
        <p14:section name="Introduction" id="{2F7AC6A7-E5E7-6449-AEA7-49BEA9AE460D}">
          <p14:sldIdLst>
            <p14:sldId id="295"/>
            <p14:sldId id="301"/>
            <p14:sldId id="296"/>
            <p14:sldId id="298"/>
            <p14:sldId id="321"/>
            <p14:sldId id="299"/>
            <p14:sldId id="322"/>
            <p14:sldId id="300"/>
            <p14:sldId id="323"/>
            <p14:sldId id="259"/>
            <p14:sldId id="281"/>
          </p14:sldIdLst>
        </p14:section>
        <p14:section name="Transition Matrix Verification" id="{884E7073-006F-9A40-8B84-E6E723D7143A}">
          <p14:sldIdLst>
            <p14:sldId id="286"/>
            <p14:sldId id="287"/>
            <p14:sldId id="320"/>
            <p14:sldId id="291"/>
            <p14:sldId id="292"/>
            <p14:sldId id="319"/>
            <p14:sldId id="316"/>
            <p14:sldId id="317"/>
            <p14:sldId id="290"/>
            <p14:sldId id="302"/>
            <p14:sldId id="309"/>
            <p14:sldId id="314"/>
            <p14:sldId id="288"/>
            <p14:sldId id="311"/>
            <p14:sldId id="306"/>
            <p14:sldId id="305"/>
            <p14:sldId id="307"/>
            <p14:sldId id="315"/>
            <p14:sldId id="310"/>
          </p14:sldIdLst>
        </p14:section>
        <p14:section name="Schedule and References" id="{9FE9433E-DFFA-364B-AF35-87EF19DC98E3}">
          <p14:sldIdLst>
            <p14:sldId id="318"/>
            <p14:sldId id="260"/>
            <p14:sldId id="261"/>
            <p14:sldId id="294"/>
            <p14:sldId id="274"/>
            <p14:sldId id="275"/>
            <p14:sldId id="303"/>
            <p14:sldId id="312"/>
            <p14:sldId id="31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4" autoAdjust="0"/>
    <p:restoredTop sz="94561" autoAdjust="0"/>
  </p:normalViewPr>
  <p:slideViewPr>
    <p:cSldViewPr snapToGrid="0" snapToObjects="1">
      <p:cViewPr>
        <p:scale>
          <a:sx n="103" d="100"/>
          <a:sy n="103" d="100"/>
        </p:scale>
        <p:origin x="192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1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Introduction Deterministic Probabalistic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817A5-4510-E544-B74B-544F1C35D216}" type="datetime1">
              <a:rPr lang="en-US" smtClean="0"/>
              <a:t>5/7/14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66F67-D441-9E45-8F98-35529DCCF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4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Introduction Deterministic Probabalistic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716E6-020C-6247-9565-05235F0E7DF2}" type="datetime1">
              <a:rPr lang="en-US" smtClean="0"/>
              <a:t>5/7/14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576C3-94F0-8F41-BE92-D85FA963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74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576C3-94F0-8F41-BE92-D85FA963D4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31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F1A9-80A8-D54A-B55A-F8EB0908FDA1}" type="datetime1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6F86-CA41-1F44-9CFA-8BD31FB7CCE9}" type="datetime1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41C-B5DF-A84D-977F-590959CA3BE6}" type="datetime1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09A7-50F8-D54B-8C81-66FC73786940}" type="datetime1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A6FA-7B02-8B4C-BB35-6C23A9310D35}" type="datetime1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3CCC-1233-5F43-9342-EAB359E29C2B}" type="datetime1">
              <a:rPr lang="en-US" smtClean="0"/>
              <a:t>5/7/14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C181-4A49-CC43-93F9-FE5BFC111849}" type="datetime1">
              <a:rPr lang="en-US" smtClean="0"/>
              <a:t>5/7/14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476C-F367-3545-A812-55D0EEA2A082}" type="datetime1">
              <a:rPr lang="en-US" smtClean="0"/>
              <a:t>5/7/14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0D7-5BEC-9845-A99B-57EC4CAB444C}" type="datetime1">
              <a:rPr lang="en-US" smtClean="0"/>
              <a:t>5/7/14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2B7C-EBDD-9441-B220-0524730CF8CF}" type="datetime1">
              <a:rPr lang="en-US" smtClean="0"/>
              <a:t>5/7/14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FA81-D4A7-B84C-8EAD-EAFCEA3B47EB}" type="datetime1">
              <a:rPr lang="en-US" smtClean="0"/>
              <a:t>5/7/14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6</a:t>
            </a:r>
          </a:p>
          <a:p>
            <a:pPr lvl="6"/>
            <a:r>
              <a:rPr lang="en-US" dirty="0" smtClean="0"/>
              <a:t>7</a:t>
            </a:r>
          </a:p>
          <a:p>
            <a:pPr lvl="7"/>
            <a:r>
              <a:rPr lang="en-US" dirty="0" smtClean="0"/>
              <a:t>8</a:t>
            </a:r>
          </a:p>
          <a:p>
            <a:pPr lvl="8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962E831-D19D-8743-A553-C47D5D8A85AD}" type="datetime1">
              <a:rPr lang="en-US" smtClean="0"/>
              <a:t>5/7/14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emf"/><Relationship Id="rId5" Type="http://schemas.openxmlformats.org/officeDocument/2006/relationships/image" Target="../media/image23.emf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oleObject" Target="../embeddings/oleObject2.bin"/><Relationship Id="rId9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2.emf"/><Relationship Id="rId7" Type="http://schemas.openxmlformats.org/officeDocument/2006/relationships/image" Target="../media/image4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mcmaster.ca/~xwu/3sk3/interpolation.pdf" TargetMode="External"/><Relationship Id="rId4" Type="http://schemas.openxmlformats.org/officeDocument/2006/relationships/hyperlink" Target="http://www.math.iit.edu/~fass/478578_Chapter_5.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myroms.org/wiki/index.php/Numerical_Solution_Technique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dx.doi.org/10.1016/S0960-0779(03)00387-4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9.emf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286" y="108858"/>
            <a:ext cx="7398656" cy="2873829"/>
          </a:xfrm>
        </p:spPr>
        <p:txBody>
          <a:bodyPr/>
          <a:lstStyle/>
          <a:p>
            <a:pPr algn="r"/>
            <a:r>
              <a:rPr lang="en-US" sz="5400" dirty="0" smtClean="0"/>
              <a:t>Final Presentation: Lagrangian Analysis of the Chesapeake Bay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857" y="3175000"/>
            <a:ext cx="7982857" cy="297542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600" dirty="0"/>
              <a:t>Stephanie Young, </a:t>
            </a:r>
            <a:r>
              <a:rPr lang="en-US" dirty="0" smtClean="0"/>
              <a:t>syoung3@math.umd.edu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600" dirty="0"/>
              <a:t>Kayo Ide</a:t>
            </a:r>
            <a:r>
              <a:rPr lang="en-US" dirty="0"/>
              <a:t>, </a:t>
            </a:r>
            <a:r>
              <a:rPr lang="en-US" dirty="0" err="1" smtClean="0"/>
              <a:t>Ide@umd.edu</a:t>
            </a:r>
            <a:endParaRPr lang="en-US" dirty="0" smtClean="0"/>
          </a:p>
          <a:p>
            <a:pPr algn="ctr"/>
            <a:r>
              <a:rPr lang="en-US" dirty="0" smtClean="0"/>
              <a:t>Atmospheric </a:t>
            </a:r>
            <a:r>
              <a:rPr lang="en-US" dirty="0"/>
              <a:t>and Oceanic Science Department</a:t>
            </a:r>
          </a:p>
          <a:p>
            <a:pPr algn="ctr"/>
            <a:r>
              <a:rPr lang="en-US" dirty="0"/>
              <a:t>Center for Scientific Computing and Mathematical Modeling</a:t>
            </a:r>
          </a:p>
          <a:p>
            <a:pPr algn="ctr"/>
            <a:r>
              <a:rPr lang="en-US" dirty="0"/>
              <a:t>Applied Mathematics, Statistics and Scientific Computing Program</a:t>
            </a:r>
          </a:p>
          <a:p>
            <a:pPr algn="ctr"/>
            <a:r>
              <a:rPr lang="en-US" dirty="0"/>
              <a:t>Earth System Science Interdisciplinary Center</a:t>
            </a:r>
          </a:p>
          <a:p>
            <a:pPr algn="ctr"/>
            <a:r>
              <a:rPr lang="en-US" dirty="0"/>
              <a:t>Institute for Physical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99347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76357"/>
            <a:ext cx="6781800" cy="70091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Validation: M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445" y="1652750"/>
            <a:ext cx="7517242" cy="669253"/>
          </a:xfrm>
        </p:spPr>
        <p:txBody>
          <a:bodyPr anchor="t">
            <a:normAutofit/>
          </a:bodyPr>
          <a:lstStyle/>
          <a:p>
            <a:pPr algn="ctr"/>
            <a:r>
              <a:rPr lang="en-US" dirty="0" smtClean="0"/>
              <a:t>Circular trajectories and </a:t>
            </a:r>
            <a:r>
              <a:rPr lang="en-US" dirty="0" err="1" smtClean="0"/>
              <a:t>Duffing</a:t>
            </a:r>
            <a:r>
              <a:rPr lang="en-US" dirty="0" smtClean="0"/>
              <a:t> equation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ADuf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60" y="2767007"/>
            <a:ext cx="2905740" cy="218320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31" y="3289119"/>
            <a:ext cx="1731440" cy="9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7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781800" cy="1047935"/>
          </a:xfrm>
        </p:spPr>
        <p:txBody>
          <a:bodyPr/>
          <a:lstStyle/>
          <a:p>
            <a:pPr algn="r"/>
            <a:r>
              <a:rPr lang="en-US" dirty="0"/>
              <a:t>Probabilistic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35" y="2896215"/>
            <a:ext cx="8422657" cy="2452203"/>
          </a:xfrm>
        </p:spPr>
        <p:txBody>
          <a:bodyPr anchor="t">
            <a:normAutofit/>
          </a:bodyPr>
          <a:lstStyle/>
          <a:p>
            <a:r>
              <a:rPr lang="en-US" sz="2200" i="1" dirty="0" smtClean="0">
                <a:solidFill>
                  <a:srgbClr val="2F2F26"/>
                </a:solidFill>
              </a:rPr>
              <a:t>D</a:t>
            </a:r>
            <a:r>
              <a:rPr lang="en-US" sz="2200" i="1" baseline="-25000" dirty="0" smtClean="0">
                <a:solidFill>
                  <a:srgbClr val="2F2F26"/>
                </a:solidFill>
              </a:rPr>
              <a:t>i</a:t>
            </a:r>
            <a:r>
              <a:rPr lang="en-US" sz="2200" dirty="0" smtClean="0">
                <a:solidFill>
                  <a:srgbClr val="2F2F26"/>
                </a:solidFill>
              </a:rPr>
              <a:t> </a:t>
            </a:r>
            <a:r>
              <a:rPr lang="en-US" sz="2200" dirty="0">
                <a:solidFill>
                  <a:srgbClr val="2F2F26"/>
                </a:solidFill>
              </a:rPr>
              <a:t>is the domain at </a:t>
            </a:r>
            <a:r>
              <a:rPr lang="en-US" sz="2200" i="1" dirty="0">
                <a:solidFill>
                  <a:srgbClr val="2F2F26"/>
                </a:solidFill>
              </a:rPr>
              <a:t>t</a:t>
            </a:r>
            <a:r>
              <a:rPr lang="en-US" sz="2200" i="1" baseline="-25000" dirty="0">
                <a:solidFill>
                  <a:srgbClr val="2F2F26"/>
                </a:solidFill>
              </a:rPr>
              <a:t>0</a:t>
            </a:r>
            <a:r>
              <a:rPr lang="en-US" sz="2200" dirty="0">
                <a:solidFill>
                  <a:srgbClr val="2F2F26"/>
                </a:solidFill>
              </a:rPr>
              <a:t> , </a:t>
            </a:r>
            <a:r>
              <a:rPr lang="en-US" sz="2200" i="1" dirty="0" err="1">
                <a:solidFill>
                  <a:srgbClr val="2F2F26"/>
                </a:solidFill>
              </a:rPr>
              <a:t>D</a:t>
            </a:r>
            <a:r>
              <a:rPr lang="en-US" sz="2200" i="1" baseline="-25000" dirty="0" err="1">
                <a:solidFill>
                  <a:srgbClr val="2F2F26"/>
                </a:solidFill>
              </a:rPr>
              <a:t>j</a:t>
            </a:r>
            <a:r>
              <a:rPr lang="en-US" sz="2200" dirty="0">
                <a:solidFill>
                  <a:srgbClr val="2F2F26"/>
                </a:solidFill>
              </a:rPr>
              <a:t> is the domain at time </a:t>
            </a:r>
            <a:r>
              <a:rPr lang="en-US" sz="2200" i="1" dirty="0">
                <a:solidFill>
                  <a:srgbClr val="2F2F26"/>
                </a:solidFill>
                <a:latin typeface="Times"/>
                <a:cs typeface="Times"/>
              </a:rPr>
              <a:t>t</a:t>
            </a:r>
            <a:r>
              <a:rPr lang="en-US" sz="2200" i="1" baseline="-25000" dirty="0">
                <a:solidFill>
                  <a:srgbClr val="2F2F26"/>
                </a:solidFill>
                <a:latin typeface="Times"/>
                <a:cs typeface="Times"/>
              </a:rPr>
              <a:t>0</a:t>
            </a:r>
            <a:r>
              <a:rPr lang="en-US" sz="2200" i="1" dirty="0">
                <a:solidFill>
                  <a:srgbClr val="2F2F26"/>
                </a:solidFill>
                <a:latin typeface="Times"/>
                <a:cs typeface="Times"/>
              </a:rPr>
              <a:t> ± </a:t>
            </a:r>
            <a:r>
              <a:rPr lang="en-US" sz="2200" i="1" dirty="0" err="1" smtClean="0">
                <a:latin typeface="Times"/>
                <a:cs typeface="Times"/>
              </a:rPr>
              <a:t>τ</a:t>
            </a:r>
            <a:r>
              <a:rPr lang="en-US" sz="2200" i="1" dirty="0" smtClean="0">
                <a:latin typeface="Times"/>
                <a:cs typeface="Times"/>
              </a:rPr>
              <a:t> </a:t>
            </a:r>
            <a:r>
              <a:rPr lang="en-US" sz="2200" dirty="0" smtClean="0">
                <a:latin typeface="Garamond"/>
                <a:cs typeface="Garamond"/>
              </a:rPr>
              <a:t>(split into cells) </a:t>
            </a:r>
          </a:p>
          <a:p>
            <a:pPr>
              <a:lnSpc>
                <a:spcPct val="50000"/>
              </a:lnSpc>
            </a:pPr>
            <a:endParaRPr lang="en-US" sz="2200" dirty="0" smtClean="0">
              <a:solidFill>
                <a:srgbClr val="2F2F26"/>
              </a:solidFill>
              <a:latin typeface="Garamond"/>
              <a:cs typeface="Garamond"/>
            </a:endParaRPr>
          </a:p>
          <a:p>
            <a:endParaRPr lang="en-US" sz="2200" dirty="0">
              <a:solidFill>
                <a:srgbClr val="2F2F26"/>
              </a:solidFill>
              <a:latin typeface="Garamond"/>
              <a:cs typeface="Garamond"/>
            </a:endParaRPr>
          </a:p>
          <a:p>
            <a:r>
              <a:rPr lang="en-US" sz="2200" dirty="0" smtClean="0"/>
              <a:t>We define the transition matrix, </a:t>
            </a:r>
            <a:r>
              <a:rPr lang="en-US" sz="2200" i="1" dirty="0" smtClean="0"/>
              <a:t>T</a:t>
            </a:r>
            <a:r>
              <a:rPr lang="en-US" sz="2200" dirty="0" smtClean="0"/>
              <a:t>, such that the elements, </a:t>
            </a:r>
            <a:r>
              <a:rPr lang="en-US" sz="2200" i="1" dirty="0" err="1" smtClean="0"/>
              <a:t>T</a:t>
            </a:r>
            <a:r>
              <a:rPr lang="en-US" sz="2200" i="1" baseline="-25000" dirty="0" err="1" smtClean="0"/>
              <a:t>xy</a:t>
            </a:r>
            <a:r>
              <a:rPr lang="en-US" sz="2200" dirty="0" smtClean="0"/>
              <a:t>, give </a:t>
            </a:r>
            <a:r>
              <a:rPr lang="en-US" sz="2200" dirty="0"/>
              <a:t>us the probability that a point in cell </a:t>
            </a:r>
            <a:r>
              <a:rPr lang="en-US" sz="2200" i="1" dirty="0">
                <a:latin typeface="Times"/>
                <a:cs typeface="Times"/>
              </a:rPr>
              <a:t>x</a:t>
            </a:r>
            <a:r>
              <a:rPr lang="en-US" sz="2200" i="1" baseline="-25000" dirty="0">
                <a:latin typeface="Times"/>
                <a:cs typeface="Times"/>
              </a:rPr>
              <a:t>i</a:t>
            </a:r>
            <a:r>
              <a:rPr lang="en-US" sz="2200" dirty="0"/>
              <a:t> will end up in </a:t>
            </a:r>
            <a:r>
              <a:rPr lang="en-US" sz="2200" dirty="0">
                <a:solidFill>
                  <a:srgbClr val="2F2F26"/>
                </a:solidFill>
              </a:rPr>
              <a:t>cell </a:t>
            </a:r>
            <a:r>
              <a:rPr lang="en-US" sz="2200" i="1" dirty="0" err="1">
                <a:solidFill>
                  <a:srgbClr val="2F2F26"/>
                </a:solidFill>
                <a:latin typeface="Times"/>
                <a:cs typeface="Times"/>
              </a:rPr>
              <a:t>y</a:t>
            </a:r>
            <a:r>
              <a:rPr lang="en-US" sz="2200" i="1" baseline="-25000" dirty="0" err="1">
                <a:solidFill>
                  <a:srgbClr val="2F2F26"/>
                </a:solidFill>
                <a:latin typeface="Times"/>
                <a:cs typeface="Times"/>
              </a:rPr>
              <a:t>j</a:t>
            </a:r>
            <a:r>
              <a:rPr lang="en-US" sz="2200" dirty="0">
                <a:solidFill>
                  <a:srgbClr val="2F2F26"/>
                </a:solidFill>
              </a:rPr>
              <a:t> </a:t>
            </a:r>
            <a:r>
              <a:rPr lang="en-US" sz="1200" dirty="0">
                <a:solidFill>
                  <a:srgbClr val="2F2F26"/>
                </a:solidFill>
              </a:rPr>
              <a:t>[</a:t>
            </a:r>
            <a:r>
              <a:rPr lang="en-US" sz="1200" dirty="0" smtClean="0">
                <a:solidFill>
                  <a:srgbClr val="2F2F26"/>
                </a:solidFill>
              </a:rPr>
              <a:t>7</a:t>
            </a:r>
            <a:r>
              <a:rPr lang="en-US" sz="1200" dirty="0" smtClean="0"/>
              <a:t>].</a:t>
            </a:r>
            <a:r>
              <a:rPr lang="en-US" dirty="0"/>
              <a:t> </a:t>
            </a:r>
            <a:endParaRPr lang="en-US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716996"/>
              </p:ext>
            </p:extLst>
          </p:nvPr>
        </p:nvGraphicFramePr>
        <p:xfrm>
          <a:off x="1937292" y="4806545"/>
          <a:ext cx="4755248" cy="130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" name="Equation" r:id="rId3" imgW="4648200" imgH="1003300" progId="Equation.3">
                  <p:embed/>
                </p:oleObj>
              </mc:Choice>
              <mc:Fallback>
                <p:oleObj name="Equation" r:id="rId3" imgW="46482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7292" y="4806545"/>
                        <a:ext cx="4755248" cy="130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7" y="3536512"/>
            <a:ext cx="1467077" cy="338556"/>
          </a:xfrm>
          <a:prstGeom prst="rect">
            <a:avLst/>
          </a:prstGeom>
        </p:spPr>
      </p:pic>
      <p:pic>
        <p:nvPicPr>
          <p:cNvPr id="8" name="Picture 7" descr="dots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16" y="1052085"/>
            <a:ext cx="1595063" cy="1620449"/>
          </a:xfrm>
          <a:prstGeom prst="rect">
            <a:avLst/>
          </a:prstGeom>
        </p:spPr>
      </p:pic>
      <p:pic>
        <p:nvPicPr>
          <p:cNvPr id="9" name="Picture 8" descr="dots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53" y="1052085"/>
            <a:ext cx="1499587" cy="1561433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050473"/>
              </p:ext>
            </p:extLst>
          </p:nvPr>
        </p:nvGraphicFramePr>
        <p:xfrm>
          <a:off x="4581187" y="1727504"/>
          <a:ext cx="378758" cy="33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8" name="Equation" r:id="rId8" imgW="203200" imgH="127000" progId="Equation.3">
                  <p:embed/>
                </p:oleObj>
              </mc:Choice>
              <mc:Fallback>
                <p:oleObj name="Equation" r:id="rId8" imgW="2032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81187" y="1727504"/>
                        <a:ext cx="378758" cy="33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665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442" y="391046"/>
            <a:ext cx="6781800" cy="1196551"/>
          </a:xfrm>
        </p:spPr>
        <p:txBody>
          <a:bodyPr/>
          <a:lstStyle/>
          <a:p>
            <a:pPr algn="r"/>
            <a:r>
              <a:rPr lang="en-US" dirty="0"/>
              <a:t>Probabilistic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84" y="2674084"/>
            <a:ext cx="7543800" cy="3820789"/>
          </a:xfrm>
        </p:spPr>
        <p:txBody>
          <a:bodyPr anchor="t">
            <a:normAutofit/>
          </a:bodyPr>
          <a:lstStyle/>
          <a:p>
            <a:r>
              <a:rPr lang="en-US" dirty="0"/>
              <a:t>We find the left eigenvector associated </a:t>
            </a:r>
            <a:r>
              <a:rPr lang="en-US" dirty="0" smtClean="0"/>
              <a:t>with the largest eigenvalues </a:t>
            </a:r>
            <a:r>
              <a:rPr lang="en-US" dirty="0"/>
              <a:t>to try and reconstruct the dominating </a:t>
            </a:r>
            <a:r>
              <a:rPr lang="en-US" dirty="0" smtClean="0"/>
              <a:t>dynamics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find the eigenvalues and vectors using MATLAB’s </a:t>
            </a:r>
            <a:r>
              <a:rPr lang="en-US" dirty="0" err="1" smtClean="0"/>
              <a:t>eigs</a:t>
            </a:r>
            <a:r>
              <a:rPr lang="en-US" dirty="0" smtClean="0"/>
              <a:t> function</a:t>
            </a:r>
            <a:endParaRPr lang="en-US" dirty="0"/>
          </a:p>
          <a:p>
            <a:r>
              <a:rPr lang="en-US" dirty="0" smtClean="0"/>
              <a:t>Then we reshape the eigenvector back into the original 2D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1870947"/>
            <a:ext cx="1981200" cy="457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7" y="3793523"/>
            <a:ext cx="2260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0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7" y="691442"/>
            <a:ext cx="8178799" cy="1063977"/>
          </a:xfrm>
        </p:spPr>
        <p:txBody>
          <a:bodyPr>
            <a:noAutofit/>
          </a:bodyPr>
          <a:lstStyle/>
          <a:p>
            <a:pPr algn="r"/>
            <a:r>
              <a:rPr lang="en-US" sz="4400" dirty="0" smtClean="0"/>
              <a:t>Validation: periodically </a:t>
            </a:r>
            <a:r>
              <a:rPr lang="en-US" sz="4400" dirty="0"/>
              <a:t>driven double gyre </a:t>
            </a:r>
            <a:r>
              <a:rPr lang="en-US" sz="4400" dirty="0" smtClean="0"/>
              <a:t>flow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85" y="2779352"/>
            <a:ext cx="3771900" cy="1084257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83" y="4082114"/>
            <a:ext cx="3361973" cy="22340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34" y="4455095"/>
            <a:ext cx="2558343" cy="177156"/>
          </a:xfrm>
          <a:prstGeom prst="rect">
            <a:avLst/>
          </a:prstGeom>
        </p:spPr>
      </p:pic>
      <p:pic>
        <p:nvPicPr>
          <p:cNvPr id="11" name="Picture 10" descr="FroylandCohere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" y="2568650"/>
            <a:ext cx="3979333" cy="199999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93569" y="4892616"/>
            <a:ext cx="2559177" cy="685174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Period 1 orbits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5323" y="6222921"/>
            <a:ext cx="7591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/>
              <a:t>Froyland</a:t>
            </a:r>
            <a:r>
              <a:rPr lang="en-US" sz="1400" dirty="0" smtClean="0"/>
              <a:t> and </a:t>
            </a:r>
            <a:r>
              <a:rPr lang="en-US" sz="1400" dirty="0" err="1" smtClean="0"/>
              <a:t>Padberg-Gehle</a:t>
            </a:r>
            <a:r>
              <a:rPr lang="en-US" sz="1400" dirty="0" smtClean="0"/>
              <a:t> (2014)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2933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111" y="1854981"/>
            <a:ext cx="7543800" cy="445268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cell width of 2</a:t>
            </a:r>
            <a:r>
              <a:rPr lang="en-US" baseline="30000" dirty="0" smtClean="0"/>
              <a:t>-7</a:t>
            </a:r>
            <a:r>
              <a:rPr lang="en-US" dirty="0" smtClean="0"/>
              <a:t> on the domain                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13,107,200 trajectories</a:t>
            </a:r>
          </a:p>
          <a:p>
            <a:pPr lvl="1">
              <a:buFont typeface="Wingdings" charset="2"/>
              <a:buChar char="Ø"/>
            </a:pPr>
            <a:r>
              <a:rPr lang="en-US" i="1" dirty="0" smtClean="0">
                <a:latin typeface="Times"/>
                <a:cs typeface="Times"/>
              </a:rPr>
              <a:t>t</a:t>
            </a:r>
            <a:r>
              <a:rPr lang="en-US" i="1" baseline="-25000" dirty="0" smtClean="0">
                <a:latin typeface="Times"/>
                <a:cs typeface="Times"/>
              </a:rPr>
              <a:t>0 </a:t>
            </a:r>
            <a:r>
              <a:rPr lang="en-US" i="1" dirty="0" smtClean="0">
                <a:latin typeface="Times"/>
                <a:cs typeface="Times"/>
              </a:rPr>
              <a:t>= 0.0 </a:t>
            </a:r>
            <a:r>
              <a:rPr lang="en-US" dirty="0" smtClean="0"/>
              <a:t>and </a:t>
            </a:r>
            <a:r>
              <a:rPr lang="en-US" i="1" dirty="0" err="1">
                <a:latin typeface="Times"/>
                <a:cs typeface="Times"/>
              </a:rPr>
              <a:t>τ</a:t>
            </a:r>
            <a:r>
              <a:rPr lang="en-US" i="1" dirty="0" smtClean="0">
                <a:latin typeface="Times"/>
                <a:cs typeface="Times"/>
              </a:rPr>
              <a:t>=1.0</a:t>
            </a:r>
          </a:p>
          <a:p>
            <a:pPr lvl="1">
              <a:buFont typeface="Wingdings" charset="2"/>
              <a:buChar char="Ø"/>
            </a:pPr>
            <a:endParaRPr lang="en-US" i="1" dirty="0" smtClean="0">
              <a:latin typeface="Times"/>
              <a:cs typeface="Times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 </a:t>
            </a:r>
            <a:r>
              <a:rPr lang="en-US" i="1" dirty="0" smtClean="0"/>
              <a:t> </a:t>
            </a:r>
            <a:r>
              <a:rPr lang="en-US" i="1" dirty="0" smtClean="0">
                <a:latin typeface="Times"/>
                <a:cs typeface="Times"/>
              </a:rPr>
              <a:t>λ</a:t>
            </a:r>
            <a:r>
              <a:rPr lang="en-US" i="1" baseline="-25000" dirty="0" smtClean="0"/>
              <a:t>2</a:t>
            </a:r>
            <a:r>
              <a:rPr lang="en-US" i="1" dirty="0" smtClean="0"/>
              <a:t> </a:t>
            </a:r>
            <a:r>
              <a:rPr lang="en-US" dirty="0" smtClean="0"/>
              <a:t>= 0.9997		      </a:t>
            </a:r>
            <a:r>
              <a:rPr lang="en-US" i="1" dirty="0" smtClean="0"/>
              <a:t> </a:t>
            </a:r>
            <a:r>
              <a:rPr lang="en-US" i="1" dirty="0">
                <a:latin typeface="Times"/>
                <a:cs typeface="Times"/>
              </a:rPr>
              <a:t>λ</a:t>
            </a:r>
            <a:r>
              <a:rPr lang="en-US" i="1" baseline="-25000" dirty="0" smtClean="0"/>
              <a:t>2</a:t>
            </a:r>
            <a:r>
              <a:rPr lang="en-US" i="1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0.9998 in paper</a:t>
            </a:r>
          </a:p>
          <a:p>
            <a:pPr marL="0" indent="0">
              <a:buNone/>
            </a:pPr>
            <a:r>
              <a:rPr lang="en-US" dirty="0" smtClean="0"/>
              <a:t>	   Our results		          Results from [2]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7557" y="663220"/>
            <a:ext cx="8178799" cy="10639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400" dirty="0" smtClean="0"/>
              <a:t>Validation: periodically driven double gyre flow</a:t>
            </a:r>
            <a:endParaRPr lang="en-US" sz="44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80" y="2012542"/>
            <a:ext cx="1114777" cy="229149"/>
          </a:xfrm>
          <a:prstGeom prst="rect">
            <a:avLst/>
          </a:prstGeom>
        </p:spPr>
      </p:pic>
      <p:pic>
        <p:nvPicPr>
          <p:cNvPr id="8" name="Picture 7" descr="lambda2v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5" y="3330611"/>
            <a:ext cx="3037567" cy="1797050"/>
          </a:xfrm>
          <a:prstGeom prst="rect">
            <a:avLst/>
          </a:prstGeom>
        </p:spPr>
      </p:pic>
      <p:pic>
        <p:nvPicPr>
          <p:cNvPr id="9" name="Picture 8" descr="froylandLambda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54" y="3313899"/>
            <a:ext cx="2793024" cy="1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111" y="1387058"/>
            <a:ext cx="7351889" cy="4452686"/>
          </a:xfrm>
        </p:spPr>
        <p:txBody>
          <a:bodyPr anchor="t"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Now that we have </a:t>
            </a:r>
            <a:r>
              <a:rPr lang="en-US" dirty="0" smtClean="0">
                <a:latin typeface="Garamond"/>
                <a:cs typeface="Garamond"/>
              </a:rPr>
              <a:t>developed the analysis methods, we would like to test them on data from the Chesapeake Bay. </a:t>
            </a:r>
            <a:endParaRPr lang="en-US" dirty="0" smtClean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3201" y="27870"/>
            <a:ext cx="8178799" cy="10639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900" dirty="0" smtClean="0"/>
              <a:t>Testing: Chesapeake Bay</a:t>
            </a:r>
            <a:endParaRPr lang="en-US" sz="4900" dirty="0"/>
          </a:p>
        </p:txBody>
      </p:sp>
      <p:pic>
        <p:nvPicPr>
          <p:cNvPr id="5" name="Picture 4" descr="ROMSgridOnBa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06" y="2681393"/>
            <a:ext cx="2486253" cy="3158351"/>
          </a:xfrm>
          <a:prstGeom prst="rect">
            <a:avLst/>
          </a:prstGeom>
        </p:spPr>
      </p:pic>
      <p:pic>
        <p:nvPicPr>
          <p:cNvPr id="2" name="Picture 1" descr="60hrTrajPl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47" y="2681393"/>
            <a:ext cx="2486253" cy="31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6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222" y="392289"/>
            <a:ext cx="7478889" cy="795866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Application: Chesapeake Bay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4223762"/>
            <a:ext cx="7261578" cy="1685843"/>
          </a:xfrm>
        </p:spPr>
        <p:txBody>
          <a:bodyPr anchor="t"/>
          <a:lstStyle/>
          <a:p>
            <a:r>
              <a:rPr lang="en-US" dirty="0" smtClean="0"/>
              <a:t>Regional Ocean Modeling System (ROMS) </a:t>
            </a:r>
          </a:p>
          <a:p>
            <a:r>
              <a:rPr lang="en-US" dirty="0" smtClean="0"/>
              <a:t>Terrain-following equations model</a:t>
            </a:r>
          </a:p>
          <a:p>
            <a:r>
              <a:rPr lang="en-US" dirty="0" smtClean="0"/>
              <a:t>Velocities (</a:t>
            </a:r>
            <a:r>
              <a:rPr lang="en-US" i="1" dirty="0" smtClean="0">
                <a:latin typeface="Times"/>
                <a:cs typeface="Times"/>
              </a:rPr>
              <a:t>u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>
                <a:latin typeface="Times"/>
                <a:cs typeface="Times"/>
              </a:rPr>
              <a:t>v</a:t>
            </a:r>
            <a:r>
              <a:rPr lang="en-US" dirty="0" smtClean="0"/>
              <a:t>) are staggered using Arakawa C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realROMS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22" y="1655761"/>
            <a:ext cx="2057311" cy="2083687"/>
          </a:xfrm>
          <a:prstGeom prst="rect">
            <a:avLst/>
          </a:prstGeom>
        </p:spPr>
      </p:pic>
      <p:pic>
        <p:nvPicPr>
          <p:cNvPr id="7" name="Picture 6" descr="interpX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1668846"/>
            <a:ext cx="2243668" cy="2070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4610" y="6213810"/>
            <a:ext cx="54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Times"/>
                <a:cs typeface="Times"/>
              </a:rPr>
              <a:t>ROMS wiki: Numerical Solution Technique. April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375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222" y="392289"/>
            <a:ext cx="7478889" cy="795866"/>
          </a:xfrm>
        </p:spPr>
        <p:txBody>
          <a:bodyPr>
            <a:noAutofit/>
          </a:bodyPr>
          <a:lstStyle/>
          <a:p>
            <a:pPr algn="r"/>
            <a:r>
              <a:rPr lang="en-US" sz="4600" dirty="0" smtClean="0"/>
              <a:t>Kinetic energy </a:t>
            </a:r>
            <a:r>
              <a:rPr lang="en-US" sz="4600" dirty="0" smtClean="0"/>
              <a:t>values in ROMS </a:t>
            </a:r>
            <a:endParaRPr lang="en-US" sz="4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velFieldFull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" y="1558473"/>
            <a:ext cx="4430888" cy="3973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0445" y="1911251"/>
            <a:ext cx="29915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Blue corresponds to lower </a:t>
            </a:r>
            <a:r>
              <a:rPr lang="en-US" sz="2400" dirty="0" smtClean="0"/>
              <a:t>energy</a:t>
            </a:r>
            <a:r>
              <a:rPr lang="en-US" sz="2400" dirty="0" smtClean="0"/>
              <a:t>, </a:t>
            </a:r>
            <a:r>
              <a:rPr lang="en-US" sz="2400" dirty="0" smtClean="0"/>
              <a:t>red to higher </a:t>
            </a:r>
            <a:r>
              <a:rPr lang="en-US" sz="2400" dirty="0" smtClean="0"/>
              <a:t>energy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For short </a:t>
            </a:r>
            <a:r>
              <a:rPr lang="en-US" sz="2400" i="1" dirty="0" err="1" smtClean="0">
                <a:latin typeface="Times"/>
                <a:cs typeface="Times"/>
              </a:rPr>
              <a:t>τ</a:t>
            </a:r>
            <a:r>
              <a:rPr lang="en-US" sz="2400" dirty="0" smtClean="0">
                <a:latin typeface="Times"/>
                <a:cs typeface="Times"/>
              </a:rPr>
              <a:t> w</a:t>
            </a:r>
            <a:r>
              <a:rPr lang="en-US" sz="2400" dirty="0" smtClean="0"/>
              <a:t>e expect to see higher </a:t>
            </a:r>
            <a:r>
              <a:rPr lang="en-US" sz="2400" i="1" dirty="0" smtClean="0">
                <a:latin typeface="Times"/>
                <a:cs typeface="Times"/>
              </a:rPr>
              <a:t>M</a:t>
            </a:r>
            <a:r>
              <a:rPr lang="en-US" sz="2400" dirty="0" smtClean="0"/>
              <a:t> values where we see relatively </a:t>
            </a:r>
            <a:r>
              <a:rPr lang="en-US" sz="2400" dirty="0" smtClean="0"/>
              <a:t>higher energy.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321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velFieldFull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" y="1558473"/>
            <a:ext cx="4430888" cy="3973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8059" y="3401248"/>
            <a:ext cx="1856109" cy="142088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90445" y="1911251"/>
            <a:ext cx="29915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Blue corresponds to lower </a:t>
            </a:r>
            <a:r>
              <a:rPr lang="en-US" sz="2400" dirty="0" smtClean="0"/>
              <a:t>energy</a:t>
            </a:r>
            <a:r>
              <a:rPr lang="en-US" sz="2400" dirty="0" smtClean="0"/>
              <a:t>, </a:t>
            </a:r>
            <a:r>
              <a:rPr lang="en-US" sz="2400" dirty="0" smtClean="0"/>
              <a:t>red to higher </a:t>
            </a:r>
            <a:r>
              <a:rPr lang="en-US" sz="2400" dirty="0" smtClean="0"/>
              <a:t>energy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For short </a:t>
            </a:r>
            <a:r>
              <a:rPr lang="en-US" sz="2400" i="1" dirty="0" err="1" smtClean="0">
                <a:latin typeface="Times"/>
                <a:cs typeface="Times"/>
              </a:rPr>
              <a:t>τ</a:t>
            </a:r>
            <a:r>
              <a:rPr lang="en-US" sz="2400" dirty="0" smtClean="0">
                <a:latin typeface="Times"/>
                <a:cs typeface="Times"/>
              </a:rPr>
              <a:t> w</a:t>
            </a:r>
            <a:r>
              <a:rPr lang="en-US" sz="2400" dirty="0" smtClean="0"/>
              <a:t>e expect to see higher </a:t>
            </a:r>
            <a:r>
              <a:rPr lang="en-US" sz="2400" i="1" dirty="0" smtClean="0">
                <a:latin typeface="Times"/>
                <a:cs typeface="Times"/>
              </a:rPr>
              <a:t>M</a:t>
            </a:r>
            <a:r>
              <a:rPr lang="en-US" sz="2400" dirty="0" smtClean="0"/>
              <a:t> values where we see relatively </a:t>
            </a:r>
            <a:r>
              <a:rPr lang="en-US" sz="2400" dirty="0" smtClean="0"/>
              <a:t>higher energy. 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0222" y="392289"/>
            <a:ext cx="7478889" cy="795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600" smtClean="0"/>
              <a:t>Kinetic energy values in ROMS 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278267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826"/>
            <a:ext cx="7620000" cy="16002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Validating the Chesapeake Bay M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2011025"/>
            <a:ext cx="7809089" cy="4169641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 smtClean="0"/>
              <a:t>To validate: </a:t>
            </a:r>
          </a:p>
          <a:p>
            <a:pPr>
              <a:lnSpc>
                <a:spcPct val="50000"/>
              </a:lnSpc>
            </a:pPr>
            <a:endParaRPr lang="en-US" dirty="0" smtClean="0"/>
          </a:p>
          <a:p>
            <a:pPr marL="777240" lvl="1" indent="-457200">
              <a:buFont typeface="+mj-lt"/>
              <a:buAutoNum type="arabicPeriod"/>
            </a:pPr>
            <a:r>
              <a:rPr lang="en-US" dirty="0" smtClean="0"/>
              <a:t>We apply our code to circular trajectories generated using velocities generated on an Arakawa-C grid</a:t>
            </a:r>
          </a:p>
          <a:p>
            <a:pPr lvl="1">
              <a:lnSpc>
                <a:spcPct val="50000"/>
              </a:lnSpc>
            </a:pPr>
            <a:endParaRPr lang="en-US" dirty="0" smtClean="0"/>
          </a:p>
          <a:p>
            <a:pPr marL="777240" lvl="1" indent="-457200">
              <a:buFont typeface="+mj-lt"/>
              <a:buAutoNum type="arabicPeriod"/>
            </a:pPr>
            <a:r>
              <a:rPr lang="en-US" dirty="0" smtClean="0"/>
              <a:t>Compare to trajectories obtained through ROMS </a:t>
            </a:r>
          </a:p>
          <a:p>
            <a:pPr marL="777240" lvl="1" indent="-457200">
              <a:lnSpc>
                <a:spcPct val="50000"/>
              </a:lnSpc>
              <a:buFont typeface="+mj-lt"/>
              <a:buAutoNum type="arabicPeriod"/>
            </a:pPr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For both, we look at the point-wise percent error given by</a:t>
            </a:r>
          </a:p>
          <a:p>
            <a:pPr lvl="1">
              <a:buFont typeface="Wingdings" charset="2"/>
              <a:buChar char="Ø"/>
            </a:pPr>
            <a:endParaRPr lang="en-US" dirty="0"/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marL="320040" lvl="1" indent="0">
              <a:buNone/>
            </a:pPr>
            <a:r>
              <a:rPr lang="en-US" dirty="0"/>
              <a:t> </a:t>
            </a:r>
            <a:r>
              <a:rPr lang="en-US" dirty="0" smtClean="0"/>
              <a:t>   Where  </a:t>
            </a:r>
            <a:r>
              <a:rPr lang="en-US" i="1" dirty="0" smtClean="0"/>
              <a:t>M </a:t>
            </a:r>
            <a:r>
              <a:rPr lang="en-US" dirty="0" smtClean="0"/>
              <a:t>is our value of </a:t>
            </a:r>
            <a:r>
              <a:rPr lang="en-US" i="1" dirty="0" smtClean="0"/>
              <a:t>M</a:t>
            </a:r>
            <a:r>
              <a:rPr lang="en-US" dirty="0" smtClean="0"/>
              <a:t> at the point and </a:t>
            </a:r>
            <a:r>
              <a:rPr lang="en-US" i="1" dirty="0" err="1" smtClean="0"/>
              <a:t>M</a:t>
            </a:r>
            <a:r>
              <a:rPr lang="en-US" i="1" baseline="-25000" dirty="0" err="1" smtClean="0">
                <a:latin typeface="Times"/>
                <a:cs typeface="Times"/>
              </a:rPr>
              <a:t>v</a:t>
            </a:r>
            <a:r>
              <a:rPr lang="en-US" dirty="0"/>
              <a:t> </a:t>
            </a:r>
            <a:r>
              <a:rPr lang="en-US" dirty="0" smtClean="0"/>
              <a:t> is the validation</a:t>
            </a:r>
          </a:p>
          <a:p>
            <a:pPr marL="320040" lvl="1" indent="0">
              <a:buNone/>
            </a:pPr>
            <a:r>
              <a:rPr lang="en-US" dirty="0"/>
              <a:t> </a:t>
            </a:r>
            <a:r>
              <a:rPr lang="en-US" dirty="0" smtClean="0"/>
              <a:t>   value of the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4451864"/>
            <a:ext cx="3124419" cy="5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1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656" y="380999"/>
            <a:ext cx="4611860" cy="1004622"/>
          </a:xfrm>
        </p:spPr>
        <p:txBody>
          <a:bodyPr/>
          <a:lstStyle/>
          <a:p>
            <a:pPr algn="r"/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05525" y="1905860"/>
            <a:ext cx="4414518" cy="4362583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We would like to be able to analyze the dynamics of the Chesapeake </a:t>
            </a:r>
            <a:r>
              <a:rPr lang="en-US" dirty="0" smtClean="0"/>
              <a:t>bay from </a:t>
            </a:r>
            <a:r>
              <a:rPr lang="en-US" dirty="0"/>
              <a:t>a discrete data </a:t>
            </a:r>
            <a:r>
              <a:rPr lang="en-US" dirty="0" smtClean="0"/>
              <a:t>set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Need to calculate trajectories from interpolated values of the velocity field</a:t>
            </a:r>
          </a:p>
          <a:p>
            <a:endParaRPr lang="en-US" dirty="0" smtClean="0"/>
          </a:p>
          <a:p>
            <a:r>
              <a:rPr lang="en-US" dirty="0" smtClean="0"/>
              <a:t>Would like to be able to detect coherent structures in the Bay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descr="ROMSgridOnBa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06" y="1905861"/>
            <a:ext cx="2857743" cy="363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3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998"/>
            <a:ext cx="7620000" cy="1439334"/>
          </a:xfrm>
        </p:spPr>
        <p:txBody>
          <a:bodyPr>
            <a:noAutofit/>
          </a:bodyPr>
          <a:lstStyle/>
          <a:p>
            <a:pPr algn="r"/>
            <a:r>
              <a:rPr lang="en-US" sz="4900" dirty="0" smtClean="0"/>
              <a:t>Validating the Chesapeake Bay M function</a:t>
            </a:r>
            <a:endParaRPr lang="en-US" sz="4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31" y="1890889"/>
            <a:ext cx="7605889" cy="3979332"/>
          </a:xfrm>
        </p:spPr>
        <p:txBody>
          <a:bodyPr numCol="1" anchor="t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 apply our code to circular trajectories generated using velocities generated on an Arakawa-C grid</a:t>
            </a:r>
          </a:p>
          <a:p>
            <a:pPr lvl="1"/>
            <a:r>
              <a:rPr lang="en-US" dirty="0" smtClean="0"/>
              <a:t>Left: M function results for 160,801 trajectories (</a:t>
            </a:r>
            <a:r>
              <a:rPr lang="en-US" i="1" dirty="0" err="1" smtClean="0">
                <a:latin typeface="Times"/>
                <a:cs typeface="Times"/>
              </a:rPr>
              <a:t>dt</a:t>
            </a:r>
            <a:r>
              <a:rPr lang="en-US" i="1" dirty="0" smtClean="0">
                <a:latin typeface="Times"/>
                <a:cs typeface="Times"/>
              </a:rPr>
              <a:t> =</a:t>
            </a:r>
            <a:r>
              <a:rPr lang="en-US" dirty="0" smtClean="0">
                <a:latin typeface="Garamond"/>
                <a:cs typeface="Garamond"/>
              </a:rPr>
              <a:t> .065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Right: Max point-wise percent error as a function of </a:t>
            </a:r>
            <a:r>
              <a:rPr lang="en-US" i="1" dirty="0" err="1" smtClean="0">
                <a:latin typeface="Times"/>
                <a:cs typeface="Times"/>
              </a:rPr>
              <a:t>dt</a:t>
            </a:r>
            <a:r>
              <a:rPr lang="en-US" dirty="0"/>
              <a:t> </a:t>
            </a:r>
            <a:r>
              <a:rPr lang="en-US" dirty="0" smtClean="0"/>
              <a:t>(slope = 4.3) </a:t>
            </a:r>
            <a:endParaRPr lang="en-US" dirty="0"/>
          </a:p>
          <a:p>
            <a:pPr marL="320040" lvl="1" indent="0">
              <a:buNone/>
            </a:pPr>
            <a:endParaRPr lang="en-US" dirty="0" smtClean="0"/>
          </a:p>
          <a:p>
            <a:pPr marL="320040" lvl="1" indent="0">
              <a:buNone/>
            </a:pPr>
            <a:endParaRPr lang="en-US" dirty="0"/>
          </a:p>
          <a:p>
            <a:pPr marL="320040" lvl="1" indent="0">
              <a:buNone/>
            </a:pPr>
            <a:endParaRPr lang="en-US" dirty="0" smtClean="0"/>
          </a:p>
          <a:p>
            <a:pPr marL="320040" lvl="1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320040" lvl="1" indent="0">
              <a:buNone/>
            </a:pPr>
            <a:r>
              <a:rPr lang="en-US" i="1" dirty="0" smtClean="0"/>
              <a:t>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CircleChesBay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89" y="3788888"/>
            <a:ext cx="2606969" cy="1962235"/>
          </a:xfrm>
          <a:prstGeom prst="rect">
            <a:avLst/>
          </a:prstGeom>
        </p:spPr>
      </p:pic>
      <p:pic>
        <p:nvPicPr>
          <p:cNvPr id="6" name="Picture 5" descr="circleChesBayErr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45" y="3817110"/>
            <a:ext cx="2712342" cy="19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4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39" y="1530034"/>
            <a:ext cx="8015849" cy="1358894"/>
          </a:xfrm>
        </p:spPr>
        <p:txBody>
          <a:bodyPr anchor="t">
            <a:normAutofit fontScale="92500"/>
          </a:bodyPr>
          <a:lstStyle/>
          <a:p>
            <a:pPr algn="ctr"/>
            <a:r>
              <a:rPr lang="en-US" dirty="0" smtClean="0"/>
              <a:t>Mouth of Chesapeake </a:t>
            </a:r>
            <a:r>
              <a:rPr lang="en-US" dirty="0"/>
              <a:t>B</a:t>
            </a:r>
            <a:r>
              <a:rPr lang="en-US" dirty="0" smtClean="0"/>
              <a:t>ay at hour 6</a:t>
            </a:r>
          </a:p>
          <a:p>
            <a:pPr algn="ctr"/>
            <a:r>
              <a:rPr lang="en-US" dirty="0" smtClean="0"/>
              <a:t>Forward integration shown (left) with point-wise percent error (right)</a:t>
            </a:r>
          </a:p>
          <a:p>
            <a:pPr algn="ctr"/>
            <a:r>
              <a:rPr lang="en-US" dirty="0" smtClean="0"/>
              <a:t>M values measured in meters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6hrPercErrVali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78" y="3015927"/>
            <a:ext cx="3643555" cy="2737555"/>
          </a:xfrm>
          <a:prstGeom prst="rect">
            <a:avLst/>
          </a:prstGeom>
        </p:spPr>
      </p:pic>
      <p:pic>
        <p:nvPicPr>
          <p:cNvPr id="6" name="Picture 5" descr="BaySecFwddx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7" y="3015927"/>
            <a:ext cx="3643555" cy="27375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9188" y="42337"/>
            <a:ext cx="7620000" cy="143933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 smtClean="0"/>
              <a:t>Validating the Chesapeake Bay M function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0411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6" y="296337"/>
            <a:ext cx="6781800" cy="795866"/>
          </a:xfrm>
        </p:spPr>
        <p:txBody>
          <a:bodyPr>
            <a:noAutofit/>
          </a:bodyPr>
          <a:lstStyle/>
          <a:p>
            <a:pPr algn="r"/>
            <a:r>
              <a:rPr lang="en-US" sz="4600" dirty="0" smtClean="0"/>
              <a:t>Chesapeake Bay: M function</a:t>
            </a:r>
            <a:endParaRPr lang="en-US" sz="4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97622" y="1477763"/>
            <a:ext cx="3133530" cy="4209805"/>
          </a:xfrm>
        </p:spPr>
        <p:txBody>
          <a:bodyPr>
            <a:normAutofit/>
          </a:bodyPr>
          <a:lstStyle/>
          <a:p>
            <a:r>
              <a:rPr lang="en-US" dirty="0" smtClean="0"/>
              <a:t>Chesapeake bay for </a:t>
            </a:r>
            <a:r>
              <a:rPr lang="en-US" i="1" dirty="0" err="1" smtClean="0">
                <a:latin typeface="Times"/>
                <a:cs typeface="Times"/>
              </a:rPr>
              <a:t>τ</a:t>
            </a:r>
            <a:r>
              <a:rPr lang="en-US" i="1" dirty="0" smtClean="0">
                <a:latin typeface="Times"/>
                <a:cs typeface="Times"/>
              </a:rPr>
              <a:t> = </a:t>
            </a:r>
            <a:r>
              <a:rPr lang="en-US" i="1" dirty="0" smtClean="0">
                <a:latin typeface="Times"/>
                <a:cs typeface="Times"/>
              </a:rPr>
              <a:t>10 </a:t>
            </a:r>
            <a:r>
              <a:rPr lang="en-US" dirty="0">
                <a:latin typeface="Garamond"/>
                <a:cs typeface="Garamond"/>
              </a:rPr>
              <a:t>h</a:t>
            </a:r>
            <a:r>
              <a:rPr lang="en-US" dirty="0" smtClean="0">
                <a:latin typeface="Garamond"/>
                <a:cs typeface="Garamond"/>
              </a:rPr>
              <a:t>ours </a:t>
            </a:r>
            <a:endParaRPr lang="en-US" dirty="0">
              <a:latin typeface="Garamond"/>
              <a:cs typeface="Garamond"/>
            </a:endParaRPr>
          </a:p>
          <a:p>
            <a:r>
              <a:rPr lang="en-US" dirty="0" smtClean="0"/>
              <a:t>Units: meters</a:t>
            </a:r>
            <a:r>
              <a:rPr lang="en-US" dirty="0" smtClean="0"/>
              <a:t>/</a:t>
            </a:r>
            <a:r>
              <a:rPr lang="en-US" dirty="0" smtClean="0"/>
              <a:t>second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72,581 </a:t>
            </a:r>
            <a:r>
              <a:rPr lang="en-US" dirty="0" smtClean="0"/>
              <a:t>Trajectories,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18</a:t>
            </a:r>
            <a:r>
              <a:rPr lang="en-US" dirty="0" smtClean="0"/>
              <a:t>1 </a:t>
            </a:r>
            <a:r>
              <a:rPr lang="en-US" dirty="0" smtClean="0"/>
              <a:t>by </a:t>
            </a:r>
            <a:r>
              <a:rPr lang="en-US" dirty="0" smtClean="0"/>
              <a:t>401 </a:t>
            </a:r>
            <a:endParaRPr lang="en-US" dirty="0" smtClean="0"/>
          </a:p>
        </p:txBody>
      </p:sp>
      <p:pic>
        <p:nvPicPr>
          <p:cNvPr id="9" name="Picture 8" descr="chesbaysechr10dx5to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4" y="2352712"/>
            <a:ext cx="3649174" cy="31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5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187" y="334230"/>
            <a:ext cx="6721613" cy="1016723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Forward Integration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ChesBayFwd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9155" y="2034283"/>
            <a:ext cx="4363067" cy="32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7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03114"/>
            <a:ext cx="6781800" cy="891389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Probabilistic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56" y="3668716"/>
            <a:ext cx="8143678" cy="2196611"/>
          </a:xfrm>
        </p:spPr>
        <p:txBody>
          <a:bodyPr anchor="t">
            <a:normAutofit fontScale="85000" lnSpcReduction="20000"/>
          </a:bodyPr>
          <a:lstStyle/>
          <a:p>
            <a:endParaRPr lang="en-US" sz="2800" dirty="0" smtClean="0"/>
          </a:p>
          <a:p>
            <a:r>
              <a:rPr lang="en-US" sz="2800" dirty="0" smtClean="0"/>
              <a:t>Analyze probabilities of a particle going from one cell at </a:t>
            </a:r>
            <a:r>
              <a:rPr lang="en-US" sz="2800" i="1" dirty="0" smtClean="0">
                <a:latin typeface="Times"/>
                <a:cs typeface="Times"/>
              </a:rPr>
              <a:t>t = 0 </a:t>
            </a:r>
            <a:r>
              <a:rPr lang="en-US" sz="2800" dirty="0" smtClean="0"/>
              <a:t>to another cell at </a:t>
            </a:r>
            <a:r>
              <a:rPr lang="en-US" sz="2800" i="1" dirty="0" smtClean="0">
                <a:latin typeface="Times"/>
                <a:cs typeface="Times"/>
              </a:rPr>
              <a:t>t = 6 </a:t>
            </a:r>
            <a:r>
              <a:rPr lang="en-US" sz="2800" dirty="0" smtClean="0"/>
              <a:t>hours</a:t>
            </a:r>
          </a:p>
          <a:p>
            <a:endParaRPr lang="en-US" sz="2800" dirty="0"/>
          </a:p>
          <a:p>
            <a:r>
              <a:rPr lang="en-US" sz="2800" dirty="0" smtClean="0"/>
              <a:t>Rough analysis where we have 16 particles per cell, cell length is one grid length from M function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 descr="dot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68" y="1954187"/>
            <a:ext cx="1595063" cy="1620449"/>
          </a:xfrm>
          <a:prstGeom prst="rect">
            <a:avLst/>
          </a:prstGeom>
        </p:spPr>
      </p:pic>
      <p:pic>
        <p:nvPicPr>
          <p:cNvPr id="6" name="Picture 5" descr="dot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37" y="1969867"/>
            <a:ext cx="1499587" cy="1561433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633005"/>
              </p:ext>
            </p:extLst>
          </p:nvPr>
        </p:nvGraphicFramePr>
        <p:xfrm>
          <a:off x="2511733" y="2623393"/>
          <a:ext cx="378758" cy="33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5" imgW="203200" imgH="127000" progId="Equation.3">
                  <p:embed/>
                </p:oleObj>
              </mc:Choice>
              <mc:Fallback>
                <p:oleObj name="Equation" r:id="rId5" imgW="2032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1733" y="2623393"/>
                        <a:ext cx="378758" cy="33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gridOnBay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64" y="1459206"/>
            <a:ext cx="2727914" cy="231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2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6" y="423335"/>
            <a:ext cx="6781800" cy="951088"/>
          </a:xfrm>
        </p:spPr>
        <p:txBody>
          <a:bodyPr/>
          <a:lstStyle/>
          <a:p>
            <a:pPr algn="r"/>
            <a:r>
              <a:rPr lang="en-US" dirty="0" smtClean="0"/>
              <a:t>Probabilistic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8536" y="2170540"/>
            <a:ext cx="3879698" cy="3393817"/>
          </a:xfrm>
        </p:spPr>
        <p:txBody>
          <a:bodyPr anchor="t">
            <a:normAutofit/>
          </a:bodyPr>
          <a:lstStyle/>
          <a:p>
            <a:r>
              <a:rPr lang="en-US" i="1" dirty="0" smtClean="0"/>
              <a:t>T</a:t>
            </a:r>
            <a:r>
              <a:rPr lang="en-US" dirty="0" smtClean="0"/>
              <a:t> for 194,848 trajectories </a:t>
            </a:r>
            <a:r>
              <a:rPr lang="en-US" dirty="0" smtClean="0"/>
              <a:t>from </a:t>
            </a:r>
            <a:r>
              <a:rPr lang="en-US" i="1" dirty="0" smtClean="0">
                <a:latin typeface="Times"/>
                <a:cs typeface="Times"/>
              </a:rPr>
              <a:t>t = 0 </a:t>
            </a:r>
            <a:r>
              <a:rPr lang="en-US" dirty="0" smtClean="0"/>
              <a:t>to </a:t>
            </a:r>
            <a:r>
              <a:rPr lang="en-US" i="1" dirty="0" smtClean="0">
                <a:latin typeface="Times"/>
                <a:cs typeface="Times"/>
              </a:rPr>
              <a:t>t </a:t>
            </a:r>
            <a:r>
              <a:rPr lang="en-US" i="1" dirty="0" smtClean="0">
                <a:latin typeface="Times"/>
                <a:cs typeface="Times"/>
              </a:rPr>
              <a:t>= 6 </a:t>
            </a:r>
            <a:r>
              <a:rPr lang="en-US" dirty="0" smtClean="0"/>
              <a:t>hours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Eigenvector associated with the largest eigenvalue, v</a:t>
            </a:r>
            <a:r>
              <a:rPr lang="en-US" i="1" baseline="-25000" dirty="0" smtClean="0">
                <a:latin typeface="Times"/>
                <a:cs typeface="Times"/>
              </a:rPr>
              <a:t>1</a:t>
            </a:r>
            <a:endParaRPr lang="en-US" dirty="0" smtClean="0">
              <a:latin typeface="Times"/>
              <a:cs typeface="Times"/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 see repeat features in the next 6 eigenvectors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lambda1dx25cell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6" y="2516904"/>
            <a:ext cx="3716227" cy="2792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466" y="1987177"/>
            <a:ext cx="371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Times"/>
                <a:cs typeface="Times"/>
              </a:rPr>
              <a:t>λ</a:t>
            </a:r>
            <a:r>
              <a:rPr lang="en-US" sz="2000" dirty="0"/>
              <a:t> is approximately equal to </a:t>
            </a:r>
            <a:r>
              <a:rPr lang="en-US" sz="2000" dirty="0" smtClean="0"/>
              <a:t>1.0000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638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6" y="423335"/>
            <a:ext cx="6781800" cy="951088"/>
          </a:xfrm>
        </p:spPr>
        <p:txBody>
          <a:bodyPr/>
          <a:lstStyle/>
          <a:p>
            <a:pPr algn="r"/>
            <a:r>
              <a:rPr lang="en-US" dirty="0" smtClean="0"/>
              <a:t>Probabilistic Analysis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lambda1dx25cell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7" y="2436543"/>
            <a:ext cx="3939913" cy="296022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48196" y="1673206"/>
            <a:ext cx="7257600" cy="725990"/>
          </a:xfrm>
        </p:spPr>
        <p:txBody>
          <a:bodyPr anchor="t">
            <a:normAutofit fontScale="92500"/>
          </a:bodyPr>
          <a:lstStyle/>
          <a:p>
            <a:r>
              <a:rPr lang="en-US" i="1" dirty="0" smtClean="0">
                <a:latin typeface="Times"/>
                <a:cs typeface="Times"/>
              </a:rPr>
              <a:t>v</a:t>
            </a:r>
            <a:r>
              <a:rPr lang="en-US" i="1" baseline="-25000" dirty="0" smtClean="0">
                <a:latin typeface="Times"/>
                <a:cs typeface="Times"/>
              </a:rPr>
              <a:t>1</a:t>
            </a:r>
            <a:r>
              <a:rPr lang="en-US" dirty="0" smtClean="0">
                <a:latin typeface="Garamond"/>
                <a:cs typeface="Garamond"/>
              </a:rPr>
              <a:t> compared to the forward portion of the M function analysis</a:t>
            </a:r>
          </a:p>
        </p:txBody>
      </p:sp>
      <p:pic>
        <p:nvPicPr>
          <p:cNvPr id="3" name="Picture 2" descr="baysecFwdhr6dx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02" y="2463664"/>
            <a:ext cx="3939913" cy="29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3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6" y="423335"/>
            <a:ext cx="6781800" cy="951088"/>
          </a:xfrm>
        </p:spPr>
        <p:txBody>
          <a:bodyPr/>
          <a:lstStyle/>
          <a:p>
            <a:pPr algn="r"/>
            <a:r>
              <a:rPr lang="en-US" dirty="0" smtClean="0"/>
              <a:t>Probabilistic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55" y="1617535"/>
            <a:ext cx="7543800" cy="599328"/>
          </a:xfrm>
        </p:spPr>
        <p:txBody>
          <a:bodyPr anchor="t"/>
          <a:lstStyle/>
          <a:p>
            <a:pPr algn="ctr"/>
            <a:r>
              <a:rPr lang="en-US" dirty="0" smtClean="0"/>
              <a:t>Next unique eigenvector, </a:t>
            </a:r>
            <a:r>
              <a:rPr lang="en-US" i="1" dirty="0" smtClean="0">
                <a:latin typeface="Times"/>
                <a:cs typeface="Times"/>
              </a:rPr>
              <a:t>v</a:t>
            </a:r>
            <a:r>
              <a:rPr lang="en-US" i="1" baseline="-25000" dirty="0" smtClean="0">
                <a:latin typeface="Times"/>
                <a:cs typeface="Times"/>
              </a:rPr>
              <a:t>2</a:t>
            </a:r>
            <a:endParaRPr lang="en-US" i="1" dirty="0" smtClean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lambda2dx25cell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0" y="2473698"/>
            <a:ext cx="3939915" cy="2960222"/>
          </a:xfrm>
          <a:prstGeom prst="rect">
            <a:avLst/>
          </a:prstGeom>
        </p:spPr>
      </p:pic>
      <p:pic>
        <p:nvPicPr>
          <p:cNvPr id="7" name="Picture 6" descr="baysecFwdhr6dx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02" y="2463664"/>
            <a:ext cx="3939913" cy="29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8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6" y="423335"/>
            <a:ext cx="6781800" cy="951088"/>
          </a:xfrm>
        </p:spPr>
        <p:txBody>
          <a:bodyPr/>
          <a:lstStyle/>
          <a:p>
            <a:pPr algn="r"/>
            <a:r>
              <a:rPr lang="en-US" dirty="0" smtClean="0"/>
              <a:t>Probabilistic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228" y="1490393"/>
            <a:ext cx="7543800" cy="786066"/>
          </a:xfrm>
        </p:spPr>
        <p:txBody>
          <a:bodyPr/>
          <a:lstStyle/>
          <a:p>
            <a:pPr algn="ctr"/>
            <a:r>
              <a:rPr lang="en-US" dirty="0" smtClean="0"/>
              <a:t>Third unique eigenvector, </a:t>
            </a:r>
            <a:r>
              <a:rPr lang="en-US" i="1" dirty="0" smtClean="0">
                <a:latin typeface="Times"/>
                <a:cs typeface="Times"/>
              </a:rPr>
              <a:t>v</a:t>
            </a:r>
            <a:r>
              <a:rPr lang="en-US" i="1" baseline="-25000" dirty="0" smtClean="0">
                <a:latin typeface="Times"/>
                <a:cs typeface="Times"/>
              </a:rPr>
              <a:t>3</a:t>
            </a:r>
            <a:endParaRPr lang="en-US" i="1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lambda3dx25cell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" y="2463664"/>
            <a:ext cx="3933775" cy="2955609"/>
          </a:xfrm>
          <a:prstGeom prst="rect">
            <a:avLst/>
          </a:prstGeom>
        </p:spPr>
      </p:pic>
      <p:pic>
        <p:nvPicPr>
          <p:cNvPr id="7" name="Picture 6" descr="baysecFwdhr6dx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02" y="2463664"/>
            <a:ext cx="3939913" cy="29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1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6" y="423335"/>
            <a:ext cx="6781800" cy="951088"/>
          </a:xfrm>
        </p:spPr>
        <p:txBody>
          <a:bodyPr/>
          <a:lstStyle/>
          <a:p>
            <a:pPr algn="r"/>
            <a:r>
              <a:rPr lang="en-US" dirty="0" smtClean="0"/>
              <a:t>Probabilistic Analysis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lambda4dx25cell1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0" y="1969015"/>
            <a:ext cx="3802678" cy="285711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991" y="4735639"/>
            <a:ext cx="6737323" cy="1149845"/>
          </a:xfrm>
        </p:spPr>
        <p:txBody>
          <a:bodyPr/>
          <a:lstStyle/>
          <a:p>
            <a:pPr algn="ctr"/>
            <a:r>
              <a:rPr lang="en-US" i="1" dirty="0" smtClean="0">
                <a:latin typeface="Times"/>
                <a:cs typeface="Times"/>
              </a:rPr>
              <a:t>v</a:t>
            </a:r>
            <a:r>
              <a:rPr lang="en-US" i="1" baseline="-25000" dirty="0" smtClean="0">
                <a:latin typeface="Times"/>
                <a:cs typeface="Times"/>
              </a:rPr>
              <a:t>4</a:t>
            </a:r>
            <a:r>
              <a:rPr lang="en-US" dirty="0" smtClean="0"/>
              <a:t> (left)  and  </a:t>
            </a:r>
            <a:r>
              <a:rPr lang="en-US" i="1" dirty="0" smtClean="0">
                <a:latin typeface="Times"/>
                <a:cs typeface="Times"/>
              </a:rPr>
              <a:t>v</a:t>
            </a:r>
            <a:r>
              <a:rPr lang="en-US" i="1" baseline="-25000" dirty="0" smtClean="0">
                <a:latin typeface="Times"/>
                <a:cs typeface="Times"/>
              </a:rPr>
              <a:t>5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(right)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7" name="Picture 6" descr="lambda5dx25cell1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76" y="1894202"/>
            <a:ext cx="3862815" cy="289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9100"/>
            <a:ext cx="6781800" cy="8382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95724"/>
            <a:ext cx="7543800" cy="3886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Calculating Trajectories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Spatial interpolation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Temporal interpolation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Time integration</a:t>
            </a:r>
            <a:endParaRPr lang="en-US" dirty="0"/>
          </a:p>
          <a:p>
            <a:pPr lvl="2">
              <a:buFont typeface="Wingdings" charset="2"/>
              <a:buChar char="§"/>
            </a:pPr>
            <a:endParaRPr lang="en-US" dirty="0" smtClean="0"/>
          </a:p>
          <a:p>
            <a:pPr lvl="2">
              <a:buFont typeface="Wingdings" charset="2"/>
              <a:buChar char="§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Analysis of Trajectories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Deterministic method (M function)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Probabilistic method (Transition matrix)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trajW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54" y="1795724"/>
            <a:ext cx="3532054" cy="26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0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1316"/>
            <a:ext cx="7543800" cy="1152239"/>
          </a:xfrm>
        </p:spPr>
        <p:txBody>
          <a:bodyPr>
            <a:noAutofit/>
          </a:bodyPr>
          <a:lstStyle/>
          <a:p>
            <a:pPr algn="r"/>
            <a:r>
              <a:rPr lang="en-US" sz="4400" dirty="0" smtClean="0"/>
              <a:t>Deterministic versus Probabilistic Methods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3555"/>
            <a:ext cx="7543800" cy="3748969"/>
          </a:xfrm>
        </p:spPr>
        <p:txBody>
          <a:bodyPr/>
          <a:lstStyle/>
          <a:p>
            <a:r>
              <a:rPr lang="en-US" dirty="0" smtClean="0"/>
              <a:t>Deterministic: </a:t>
            </a:r>
          </a:p>
          <a:p>
            <a:pPr lvl="1"/>
            <a:r>
              <a:rPr lang="en-US" dirty="0" smtClean="0"/>
              <a:t>Easier to detect dissipative regions</a:t>
            </a:r>
            <a:endParaRPr lang="en-US" dirty="0"/>
          </a:p>
          <a:p>
            <a:pPr lvl="1"/>
            <a:r>
              <a:rPr lang="en-US" dirty="0" smtClean="0"/>
              <a:t>Doesn’t require as many particles (for the same resolution)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Probabilistic: </a:t>
            </a:r>
          </a:p>
          <a:p>
            <a:pPr lvl="1"/>
            <a:r>
              <a:rPr lang="en-US" dirty="0" smtClean="0"/>
              <a:t>Easier to detect </a:t>
            </a:r>
            <a:r>
              <a:rPr lang="en-US" dirty="0" smtClean="0"/>
              <a:t>periodic and underlying </a:t>
            </a:r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Only requires original and final positions </a:t>
            </a:r>
          </a:p>
          <a:p>
            <a:pPr lvl="1"/>
            <a:r>
              <a:rPr lang="en-US" dirty="0" smtClean="0"/>
              <a:t>Can show us connections between different features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3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30806"/>
            <a:ext cx="6781800" cy="709987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Further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92031"/>
            <a:ext cx="7543800" cy="38862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err="1" smtClean="0"/>
              <a:t>Nonautonomous</a:t>
            </a:r>
            <a:r>
              <a:rPr lang="en-US" sz="3200" dirty="0" smtClean="0"/>
              <a:t> velocity field</a:t>
            </a:r>
          </a:p>
          <a:p>
            <a:pPr lvl="2"/>
            <a:r>
              <a:rPr lang="en-US" sz="2800" dirty="0" smtClean="0"/>
              <a:t>What happens when we take into account tides? 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3D analysis</a:t>
            </a:r>
          </a:p>
          <a:p>
            <a:pPr lvl="2"/>
            <a:r>
              <a:rPr lang="en-US" sz="2800" dirty="0" smtClean="0"/>
              <a:t>What are the depth dependent features? </a:t>
            </a:r>
          </a:p>
          <a:p>
            <a:endParaRPr lang="en-US" sz="3200" dirty="0" smtClean="0"/>
          </a:p>
          <a:p>
            <a:r>
              <a:rPr lang="en-US" sz="3200" dirty="0" smtClean="0"/>
              <a:t>Time dependence of the eigenvectors</a:t>
            </a:r>
          </a:p>
          <a:p>
            <a:pPr lvl="2"/>
            <a:r>
              <a:rPr lang="en-US" sz="2800" dirty="0" smtClean="0"/>
              <a:t>How do the eigenvectors evolve over time? </a:t>
            </a:r>
            <a:endParaRPr lang="en-US" sz="2800" dirty="0" smtClean="0"/>
          </a:p>
          <a:p>
            <a:pPr lvl="2"/>
            <a:r>
              <a:rPr lang="en-US" sz="2800" dirty="0" smtClean="0"/>
              <a:t>What is the dependence on </a:t>
            </a:r>
            <a:r>
              <a:rPr lang="en-US" sz="2800" i="1" dirty="0" err="1" smtClean="0">
                <a:latin typeface="Times"/>
                <a:cs typeface="Times"/>
              </a:rPr>
              <a:t>τ</a:t>
            </a:r>
            <a:r>
              <a:rPr lang="en-US" sz="2800" i="1" dirty="0" smtClean="0">
                <a:latin typeface="Times"/>
                <a:cs typeface="Times"/>
              </a:rPr>
              <a:t>?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30806"/>
            <a:ext cx="6781800" cy="709987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92031"/>
            <a:ext cx="7543800" cy="3886200"/>
          </a:xfrm>
        </p:spPr>
        <p:txBody>
          <a:bodyPr/>
          <a:lstStyle/>
          <a:p>
            <a:r>
              <a:rPr lang="en-US" sz="2800" dirty="0" smtClean="0"/>
              <a:t>Proposal document and presentation</a:t>
            </a:r>
          </a:p>
          <a:p>
            <a:r>
              <a:rPr lang="en-US" sz="2800" dirty="0" smtClean="0"/>
              <a:t>Midyear document and  </a:t>
            </a:r>
            <a:r>
              <a:rPr lang="en-US" sz="2800" dirty="0" smtClean="0"/>
              <a:t>presentation</a:t>
            </a:r>
          </a:p>
          <a:p>
            <a:r>
              <a:rPr lang="en-US" sz="2800" dirty="0" smtClean="0"/>
              <a:t>Final document and presentation</a:t>
            </a:r>
          </a:p>
          <a:p>
            <a:r>
              <a:rPr lang="en-US" sz="2800" dirty="0" smtClean="0"/>
              <a:t>Codes</a:t>
            </a:r>
          </a:p>
          <a:p>
            <a:r>
              <a:rPr lang="en-US" sz="2800" dirty="0" smtClean="0"/>
              <a:t>ROMS data set</a:t>
            </a:r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2403"/>
            <a:ext cx="6781800" cy="1007965"/>
          </a:xfrm>
        </p:spPr>
        <p:txBody>
          <a:bodyPr/>
          <a:lstStyle/>
          <a:p>
            <a:pPr algn="r"/>
            <a:r>
              <a:rPr lang="en-US" dirty="0"/>
              <a:t>Schedule: Part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48522"/>
            <a:ext cx="7543800" cy="43656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Stage 1: October – Late November</a:t>
            </a:r>
          </a:p>
          <a:p>
            <a:pPr lvl="1"/>
            <a:r>
              <a:rPr lang="en-US" dirty="0"/>
              <a:t>Interpolation</a:t>
            </a:r>
          </a:p>
          <a:p>
            <a:pPr lvl="2">
              <a:buFont typeface="Wingdings" charset="2"/>
              <a:buChar char="ü"/>
            </a:pPr>
            <a:r>
              <a:rPr lang="en-US" dirty="0"/>
              <a:t>Bilinear without interpolating in time (October)</a:t>
            </a:r>
          </a:p>
          <a:p>
            <a:pPr lvl="2">
              <a:buFont typeface="Wingdings" charset="2"/>
              <a:buChar char="ü"/>
            </a:pPr>
            <a:r>
              <a:rPr lang="en-US" dirty="0"/>
              <a:t>Bicubic without interpolating in time (January)</a:t>
            </a:r>
          </a:p>
          <a:p>
            <a:pPr lvl="2">
              <a:buFont typeface="Wingdings" charset="2"/>
              <a:buChar char="ü"/>
            </a:pPr>
            <a:r>
              <a:rPr lang="en-US" dirty="0"/>
              <a:t>Spatial interpolation with 3</a:t>
            </a:r>
            <a:r>
              <a:rPr lang="en-US" baseline="30000" dirty="0"/>
              <a:t>rd</a:t>
            </a:r>
            <a:r>
              <a:rPr lang="en-US" dirty="0"/>
              <a:t> order Lagrange polynomial interpolation in time (November)</a:t>
            </a:r>
          </a:p>
          <a:p>
            <a:pPr lvl="2">
              <a:buFont typeface="Wingdings" charset="2"/>
              <a:buChar char="ü"/>
            </a:pPr>
            <a:r>
              <a:rPr lang="en-US" dirty="0"/>
              <a:t>Time permitting: Optimizing interpolation and integration methods (with parallelization) (January)</a:t>
            </a:r>
          </a:p>
          <a:p>
            <a:r>
              <a:rPr lang="en-US" dirty="0"/>
              <a:t>Stage 2: Late November – December</a:t>
            </a:r>
          </a:p>
          <a:p>
            <a:pPr lvl="2">
              <a:buFont typeface="Wingdings" charset="2"/>
              <a:buChar char="ü"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order </a:t>
            </a:r>
            <a:r>
              <a:rPr lang="en-US" dirty="0" err="1"/>
              <a:t>Runge</a:t>
            </a:r>
            <a:r>
              <a:rPr lang="en-US" dirty="0"/>
              <a:t> </a:t>
            </a:r>
            <a:r>
              <a:rPr lang="en-US" dirty="0" err="1"/>
              <a:t>Kutta</a:t>
            </a:r>
            <a:r>
              <a:rPr lang="en-US" dirty="0"/>
              <a:t> (November)</a:t>
            </a:r>
          </a:p>
          <a:p>
            <a:pPr lvl="2">
              <a:buFont typeface="Wingdings" charset="2"/>
              <a:buChar char="ü"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order </a:t>
            </a:r>
            <a:r>
              <a:rPr lang="en-US" dirty="0" err="1"/>
              <a:t>Runge</a:t>
            </a:r>
            <a:r>
              <a:rPr lang="en-US" dirty="0"/>
              <a:t> </a:t>
            </a:r>
            <a:r>
              <a:rPr lang="en-US" dirty="0" err="1"/>
              <a:t>Kutta</a:t>
            </a:r>
            <a:r>
              <a:rPr lang="en-US" dirty="0"/>
              <a:t> </a:t>
            </a:r>
            <a:r>
              <a:rPr lang="en-US" dirty="0" err="1"/>
              <a:t>Fehlberg</a:t>
            </a:r>
            <a:r>
              <a:rPr lang="en-US" dirty="0"/>
              <a:t> (November-Early December)</a:t>
            </a:r>
          </a:p>
          <a:p>
            <a:pPr lvl="2">
              <a:buFont typeface="Wingdings" charset="2"/>
              <a:buChar char="ü"/>
            </a:pPr>
            <a:r>
              <a:rPr lang="en-US" dirty="0"/>
              <a:t>Time permitting</a:t>
            </a:r>
            <a:r>
              <a:rPr lang="en-US" dirty="0" smtClean="0"/>
              <a:t>: </a:t>
            </a:r>
            <a:r>
              <a:rPr lang="en-US" dirty="0"/>
              <a:t>Adjustable time </a:t>
            </a:r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78380"/>
            <a:ext cx="6781800" cy="1123434"/>
          </a:xfrm>
        </p:spPr>
        <p:txBody>
          <a:bodyPr/>
          <a:lstStyle/>
          <a:p>
            <a:pPr algn="r"/>
            <a:r>
              <a:rPr lang="en-US" dirty="0"/>
              <a:t>Schedule: Part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13477"/>
            <a:ext cx="7543800" cy="4200666"/>
          </a:xfrm>
        </p:spPr>
        <p:txBody>
          <a:bodyPr>
            <a:normAutofit/>
          </a:bodyPr>
          <a:lstStyle/>
          <a:p>
            <a:r>
              <a:rPr lang="en-US" dirty="0"/>
              <a:t>Stage 3: January – mid February </a:t>
            </a:r>
          </a:p>
          <a:p>
            <a:pPr lvl="1">
              <a:buFont typeface="Wingdings" charset="2"/>
              <a:buChar char="ü"/>
            </a:pPr>
            <a:r>
              <a:rPr lang="en-US" dirty="0"/>
              <a:t>Lagrangian analysis using M - Function </a:t>
            </a:r>
          </a:p>
          <a:p>
            <a:r>
              <a:rPr lang="en-US" dirty="0"/>
              <a:t>Stage 4: Mid February – April</a:t>
            </a:r>
          </a:p>
          <a:p>
            <a:pPr lvl="1"/>
            <a:r>
              <a:rPr lang="en-US" dirty="0"/>
              <a:t>Lagrangian analysis using probabilistic method</a:t>
            </a:r>
          </a:p>
          <a:p>
            <a:pPr lvl="2">
              <a:buFont typeface="Wingdings" charset="2"/>
              <a:buChar char="ü"/>
            </a:pPr>
            <a:r>
              <a:rPr lang="en-US" dirty="0"/>
              <a:t>Set up indexing (February)</a:t>
            </a:r>
          </a:p>
          <a:p>
            <a:pPr lvl="2">
              <a:buFont typeface="Wingdings" charset="2"/>
              <a:buChar char="ü"/>
            </a:pPr>
            <a:r>
              <a:rPr lang="en-US" dirty="0"/>
              <a:t>Solve the system D</a:t>
            </a:r>
            <a:r>
              <a:rPr lang="en-US" baseline="-25000" dirty="0"/>
              <a:t>i </a:t>
            </a:r>
            <a:r>
              <a:rPr lang="en-US" dirty="0" smtClean="0"/>
              <a:t>T</a:t>
            </a:r>
            <a:r>
              <a:rPr lang="en-US" baseline="-25000" dirty="0" smtClean="0"/>
              <a:t> </a:t>
            </a:r>
            <a:r>
              <a:rPr lang="en-US" dirty="0"/>
              <a:t>= </a:t>
            </a:r>
            <a:r>
              <a:rPr lang="en-US" dirty="0" err="1"/>
              <a:t>D</a:t>
            </a:r>
            <a:r>
              <a:rPr lang="en-US" baseline="-25000" dirty="0" err="1"/>
              <a:t>j</a:t>
            </a:r>
            <a:r>
              <a:rPr lang="en-US" baseline="-25000" dirty="0"/>
              <a:t> </a:t>
            </a:r>
            <a:r>
              <a:rPr lang="en-US" dirty="0"/>
              <a:t>(Early March)</a:t>
            </a:r>
          </a:p>
          <a:p>
            <a:pPr lvl="2">
              <a:buFont typeface="Wingdings" charset="2"/>
              <a:buChar char="ü"/>
            </a:pPr>
            <a:r>
              <a:rPr lang="en-US" dirty="0" smtClean="0"/>
              <a:t>Get </a:t>
            </a:r>
            <a:r>
              <a:rPr lang="en-US" dirty="0"/>
              <a:t>eigenvectors and </a:t>
            </a:r>
            <a:r>
              <a:rPr lang="en-US" dirty="0" smtClean="0"/>
              <a:t>eigenvalues of T</a:t>
            </a:r>
            <a:r>
              <a:rPr lang="en-US" baseline="-25000" dirty="0" smtClean="0"/>
              <a:t> </a:t>
            </a:r>
            <a:r>
              <a:rPr lang="en-US" dirty="0" smtClean="0"/>
              <a:t>(</a:t>
            </a:r>
            <a:r>
              <a:rPr lang="en-US" dirty="0"/>
              <a:t>March</a:t>
            </a:r>
            <a:r>
              <a:rPr lang="en-US" dirty="0" smtClean="0"/>
              <a:t>)</a:t>
            </a:r>
          </a:p>
          <a:p>
            <a:r>
              <a:rPr lang="en-US" dirty="0" smtClean="0"/>
              <a:t>Stage 5: Testing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Test Deterministic and probabilistic methods on Chesapeake               Bay database (April)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6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111" y="423333"/>
            <a:ext cx="6781800" cy="917223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18356" y="2836333"/>
            <a:ext cx="6293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 would like to thank my advisor Kayo Ide as well as Bin Zhang who generated the ROMS validation data for this project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718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370" y="362908"/>
            <a:ext cx="7609630" cy="6883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19779" y="1001741"/>
            <a:ext cx="798607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[1] </a:t>
            </a:r>
            <a:r>
              <a:rPr lang="en-US" sz="1400" dirty="0" err="1">
                <a:latin typeface="Times"/>
                <a:cs typeface="Times"/>
              </a:rPr>
              <a:t>Froyland</a:t>
            </a:r>
            <a:r>
              <a:rPr lang="en-US" sz="1400" dirty="0">
                <a:latin typeface="Times"/>
                <a:cs typeface="Times"/>
              </a:rPr>
              <a:t> G., </a:t>
            </a:r>
            <a:r>
              <a:rPr lang="en-US" sz="1400" dirty="0" err="1">
                <a:latin typeface="Times"/>
                <a:cs typeface="Times"/>
              </a:rPr>
              <a:t>Padberg-Gehle</a:t>
            </a:r>
            <a:r>
              <a:rPr lang="en-US" sz="1400" dirty="0">
                <a:latin typeface="Times"/>
                <a:cs typeface="Times"/>
              </a:rPr>
              <a:t> K</a:t>
            </a:r>
            <a:r>
              <a:rPr lang="en-US" sz="1400" dirty="0" smtClean="0">
                <a:latin typeface="Times"/>
                <a:cs typeface="Times"/>
              </a:rPr>
              <a:t>. </a:t>
            </a:r>
            <a:r>
              <a:rPr lang="en-US" sz="1400" i="1" dirty="0" err="1">
                <a:latin typeface="Times"/>
                <a:cs typeface="Times"/>
              </a:rPr>
              <a:t>Ergodic</a:t>
            </a:r>
            <a:r>
              <a:rPr lang="en-US" sz="1400" i="1" dirty="0">
                <a:latin typeface="Times"/>
                <a:cs typeface="Times"/>
              </a:rPr>
              <a:t> Theory, Open Dynamics, and Coherent Structures</a:t>
            </a:r>
            <a:r>
              <a:rPr lang="en-US" sz="1400" i="1" dirty="0" smtClean="0">
                <a:latin typeface="Times"/>
                <a:cs typeface="Times"/>
              </a:rPr>
              <a:t>.</a:t>
            </a:r>
            <a:r>
              <a:rPr lang="en-US" sz="1400" dirty="0" smtClean="0">
                <a:latin typeface="Times"/>
                <a:cs typeface="Times"/>
              </a:rPr>
              <a:t>, </a:t>
            </a:r>
            <a:r>
              <a:rPr lang="en-US" sz="1400" dirty="0">
                <a:latin typeface="Times"/>
                <a:cs typeface="Times"/>
              </a:rPr>
              <a:t>"Chapter: Almost-invariant and finite-time coherent sets: directionality, </a:t>
            </a:r>
            <a:r>
              <a:rPr lang="en-US" sz="1400" dirty="0" err="1">
                <a:latin typeface="Times"/>
                <a:cs typeface="Times"/>
              </a:rPr>
              <a:t>diration</a:t>
            </a:r>
            <a:r>
              <a:rPr lang="en-US" sz="1400" dirty="0">
                <a:latin typeface="Times"/>
                <a:cs typeface="Times"/>
              </a:rPr>
              <a:t>, and diffusion</a:t>
            </a:r>
            <a:r>
              <a:rPr lang="en-US" sz="1400" dirty="0" smtClean="0">
                <a:latin typeface="Times"/>
                <a:cs typeface="Times"/>
              </a:rPr>
              <a:t>.” </a:t>
            </a:r>
            <a:r>
              <a:rPr lang="en-US" sz="1400" i="1" dirty="0" smtClean="0">
                <a:latin typeface="Times"/>
                <a:cs typeface="Times"/>
              </a:rPr>
              <a:t>Mathematics </a:t>
            </a:r>
            <a:r>
              <a:rPr lang="en-US" sz="1400" i="1" dirty="0">
                <a:latin typeface="Times"/>
                <a:cs typeface="Times"/>
              </a:rPr>
              <a:t>and </a:t>
            </a:r>
            <a:r>
              <a:rPr lang="en-US" sz="1400" i="1" dirty="0" smtClean="0">
                <a:latin typeface="Times"/>
                <a:cs typeface="Times"/>
              </a:rPr>
              <a:t>Statistics </a:t>
            </a:r>
            <a:r>
              <a:rPr lang="en-US" sz="1400" dirty="0">
                <a:latin typeface="Times"/>
                <a:cs typeface="Times"/>
              </a:rPr>
              <a:t>Vol. 70, Springer (2014</a:t>
            </a:r>
            <a:r>
              <a:rPr lang="en-US" sz="1400" dirty="0" smtClean="0">
                <a:latin typeface="Times"/>
                <a:cs typeface="Times"/>
              </a:rPr>
              <a:t>)</a:t>
            </a:r>
            <a:endParaRPr lang="en-US" sz="1400" dirty="0">
              <a:latin typeface="Times"/>
              <a:cs typeface="Times"/>
            </a:endParaRP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 smtClean="0">
                <a:latin typeface="Times"/>
                <a:cs typeface="Times"/>
              </a:rPr>
              <a:t>[</a:t>
            </a:r>
            <a:r>
              <a:rPr lang="en-US" sz="1400" dirty="0">
                <a:latin typeface="Times"/>
                <a:cs typeface="Times"/>
              </a:rPr>
              <a:t>2] ROMS wiki: Numerical Solution Technique. April 2012. Last visited: Sept.  </a:t>
            </a:r>
            <a:r>
              <a:rPr lang="en-US" sz="1400" dirty="0" smtClean="0">
                <a:latin typeface="Times"/>
                <a:cs typeface="Times"/>
              </a:rPr>
              <a:t>22 </a:t>
            </a:r>
            <a:r>
              <a:rPr lang="en-US" sz="1400" dirty="0">
                <a:latin typeface="Times"/>
                <a:cs typeface="Times"/>
              </a:rPr>
              <a:t>2013. </a:t>
            </a:r>
            <a:r>
              <a:rPr lang="en-US" sz="1400" dirty="0" smtClean="0">
                <a:latin typeface="Times"/>
                <a:cs typeface="Times"/>
                <a:hlinkClick r:id="rId2"/>
              </a:rPr>
              <a:t>https</a:t>
            </a:r>
            <a:r>
              <a:rPr lang="en-US" sz="1400" dirty="0">
                <a:latin typeface="Times"/>
                <a:cs typeface="Times"/>
                <a:hlinkClick r:id="rId2"/>
              </a:rPr>
              <a:t>://www.myroms.org/wiki/index.php</a:t>
            </a:r>
            <a:r>
              <a:rPr lang="en-US" sz="1400" dirty="0" smtClean="0">
                <a:latin typeface="Times"/>
                <a:cs typeface="Times"/>
                <a:hlinkClick r:id="rId2"/>
              </a:rPr>
              <a:t>/Numerical_Solution_Technique</a:t>
            </a:r>
            <a:r>
              <a:rPr lang="en-US" sz="1400" dirty="0" smtClean="0">
                <a:latin typeface="Times"/>
                <a:cs typeface="Times"/>
              </a:rPr>
              <a:t> </a:t>
            </a:r>
            <a:endParaRPr lang="en-US" sz="1400" dirty="0">
              <a:latin typeface="Times"/>
              <a:cs typeface="Times"/>
            </a:endParaRP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[3] </a:t>
            </a:r>
            <a:r>
              <a:rPr lang="en-US" sz="1400" dirty="0" err="1">
                <a:latin typeface="Times"/>
                <a:cs typeface="Times"/>
              </a:rPr>
              <a:t>Mancho</a:t>
            </a:r>
            <a:r>
              <a:rPr lang="en-US" sz="1400" dirty="0">
                <a:latin typeface="Times"/>
                <a:cs typeface="Times"/>
              </a:rPr>
              <a:t> A. M., Small D., Wiggins S. “A comparison of methods </a:t>
            </a:r>
            <a:r>
              <a:rPr lang="en-US" sz="1400" dirty="0" smtClean="0">
                <a:latin typeface="Times"/>
                <a:cs typeface="Times"/>
              </a:rPr>
              <a:t>for </a:t>
            </a:r>
            <a:r>
              <a:rPr lang="en-US" sz="1400" dirty="0">
                <a:latin typeface="Times"/>
                <a:cs typeface="Times"/>
              </a:rPr>
              <a:t>interpolating chaotic flows from discrete velocity data”. Computers &amp; </a:t>
            </a:r>
            <a:r>
              <a:rPr lang="en-US" sz="1400" dirty="0" smtClean="0">
                <a:latin typeface="Times"/>
                <a:cs typeface="Times"/>
              </a:rPr>
              <a:t>Fluids</a:t>
            </a:r>
            <a:r>
              <a:rPr lang="en-US" sz="1400" dirty="0">
                <a:latin typeface="Times"/>
                <a:cs typeface="Times"/>
              </a:rPr>
              <a:t>, 35 (2006), 416-428.</a:t>
            </a: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[4] Xiao </a:t>
            </a:r>
            <a:r>
              <a:rPr lang="en-US" sz="1400" dirty="0" err="1">
                <a:latin typeface="Times"/>
                <a:cs typeface="Times"/>
              </a:rPr>
              <a:t>Shu</a:t>
            </a:r>
            <a:r>
              <a:rPr lang="en-US" sz="1400" dirty="0">
                <a:latin typeface="Times"/>
                <a:cs typeface="Times"/>
              </a:rPr>
              <a:t>. “Bicubic Interpolation” McMaster University, Canada. March </a:t>
            </a:r>
            <a:r>
              <a:rPr lang="en-US" sz="1400" dirty="0" smtClean="0">
                <a:latin typeface="Times"/>
                <a:cs typeface="Times"/>
              </a:rPr>
              <a:t>25</a:t>
            </a:r>
            <a:r>
              <a:rPr lang="en-US" sz="1400" baseline="30000" dirty="0" smtClean="0">
                <a:latin typeface="Times"/>
                <a:cs typeface="Times"/>
              </a:rPr>
              <a:t>th</a:t>
            </a:r>
            <a:r>
              <a:rPr lang="en-US" sz="1400" dirty="0" smtClean="0">
                <a:latin typeface="Times"/>
                <a:cs typeface="Times"/>
              </a:rPr>
              <a:t> </a:t>
            </a:r>
            <a:r>
              <a:rPr lang="en-US" sz="1400" dirty="0">
                <a:latin typeface="Times"/>
                <a:cs typeface="Times"/>
              </a:rPr>
              <a:t>2013. </a:t>
            </a:r>
            <a:r>
              <a:rPr lang="en-US" sz="1400" dirty="0">
                <a:latin typeface="Times"/>
                <a:cs typeface="Times"/>
                <a:hlinkClick r:id="rId3"/>
              </a:rPr>
              <a:t>http://www.ece.mcmaster.ca/~xwu/3sk3/interpolation.pdf</a:t>
            </a:r>
            <a:endParaRPr lang="en-US" sz="1400" dirty="0">
              <a:latin typeface="Times"/>
              <a:cs typeface="Times"/>
            </a:endParaRP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[5] Greg </a:t>
            </a:r>
            <a:r>
              <a:rPr lang="en-US" sz="1400" dirty="0" err="1">
                <a:latin typeface="Times"/>
                <a:cs typeface="Times"/>
              </a:rPr>
              <a:t>Fasshauer</a:t>
            </a:r>
            <a:r>
              <a:rPr lang="en-US" sz="1400" dirty="0">
                <a:latin typeface="Times"/>
                <a:cs typeface="Times"/>
              </a:rPr>
              <a:t>. “Chapter 5: Error Control” Illinois Institute of Technology, </a:t>
            </a:r>
            <a:r>
              <a:rPr lang="en-US" sz="1400" dirty="0" smtClean="0">
                <a:latin typeface="Times"/>
                <a:cs typeface="Times"/>
              </a:rPr>
              <a:t>Chicago</a:t>
            </a:r>
            <a:r>
              <a:rPr lang="en-US" sz="1400" dirty="0">
                <a:latin typeface="Times"/>
                <a:cs typeface="Times"/>
              </a:rPr>
              <a:t>, IL. April 24, 2007.    </a:t>
            </a:r>
          </a:p>
          <a:p>
            <a:r>
              <a:rPr lang="en-US" sz="1400" dirty="0">
                <a:latin typeface="Times"/>
                <a:cs typeface="Times"/>
                <a:hlinkClick r:id="rId4"/>
              </a:rPr>
              <a:t>      http://www.math.iit.edu/~fass/478578_Chapter_5.</a:t>
            </a:r>
            <a:r>
              <a:rPr lang="en-US" sz="1400" dirty="0" smtClean="0">
                <a:latin typeface="Times"/>
                <a:cs typeface="Times"/>
                <a:hlinkClick r:id="rId4"/>
              </a:rPr>
              <a:t>pdf</a:t>
            </a:r>
            <a:endParaRPr lang="en-US" sz="1400" dirty="0" smtClean="0">
              <a:latin typeface="Times"/>
              <a:cs typeface="Times"/>
            </a:endParaRP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[6] </a:t>
            </a:r>
            <a:r>
              <a:rPr lang="en-US" sz="1400" dirty="0" err="1">
                <a:latin typeface="Times"/>
                <a:cs typeface="Times"/>
              </a:rPr>
              <a:t>Mancho</a:t>
            </a:r>
            <a:r>
              <a:rPr lang="en-US" sz="1400" dirty="0">
                <a:latin typeface="Times"/>
                <a:cs typeface="Times"/>
              </a:rPr>
              <a:t> A. M., Mendoza C. “Hidden Geometry of Ocean Flows”. Physical Review Letters 105(3) (2010). </a:t>
            </a: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[7] </a:t>
            </a:r>
            <a:r>
              <a:rPr lang="en-US" sz="1400" dirty="0" err="1">
                <a:latin typeface="Times"/>
                <a:cs typeface="Times"/>
              </a:rPr>
              <a:t>Froyland</a:t>
            </a:r>
            <a:r>
              <a:rPr lang="en-US" sz="1400" dirty="0">
                <a:latin typeface="Times"/>
                <a:cs typeface="Times"/>
              </a:rPr>
              <a:t> G., et al. “Coherent sets for </a:t>
            </a:r>
            <a:r>
              <a:rPr lang="en-US" sz="1400" dirty="0" err="1">
                <a:latin typeface="Times"/>
                <a:cs typeface="Times"/>
              </a:rPr>
              <a:t>nonautonomous</a:t>
            </a:r>
            <a:r>
              <a:rPr lang="en-US" sz="1400" dirty="0">
                <a:latin typeface="Times"/>
                <a:cs typeface="Times"/>
              </a:rPr>
              <a:t> dynamical systems”. </a:t>
            </a:r>
            <a:r>
              <a:rPr lang="en-US" sz="1400" dirty="0" err="1">
                <a:latin typeface="Times"/>
                <a:cs typeface="Times"/>
              </a:rPr>
              <a:t>Physica</a:t>
            </a:r>
            <a:r>
              <a:rPr lang="en-US" sz="1400" dirty="0">
                <a:latin typeface="Times"/>
                <a:cs typeface="Times"/>
              </a:rPr>
              <a:t> D 239 (2010) 1527 – 1541.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154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24" y="445377"/>
            <a:ext cx="7590275" cy="6956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74194" y="1201893"/>
            <a:ext cx="780848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[</a:t>
            </a:r>
            <a:r>
              <a:rPr lang="en-US" sz="1400" dirty="0">
                <a:latin typeface="Times"/>
                <a:cs typeface="Times"/>
              </a:rPr>
              <a:t>8] </a:t>
            </a:r>
            <a:r>
              <a:rPr lang="en-US" sz="1400" dirty="0" err="1">
                <a:latin typeface="Times"/>
                <a:cs typeface="Times"/>
              </a:rPr>
              <a:t>Alligood</a:t>
            </a:r>
            <a:r>
              <a:rPr lang="en-US" sz="1400" dirty="0">
                <a:latin typeface="Times"/>
                <a:cs typeface="Times"/>
              </a:rPr>
              <a:t>, K. T., Sauer T. D., and </a:t>
            </a:r>
            <a:r>
              <a:rPr lang="en-US" sz="1400" dirty="0" err="1">
                <a:latin typeface="Times"/>
                <a:cs typeface="Times"/>
              </a:rPr>
              <a:t>Yorke</a:t>
            </a:r>
            <a:r>
              <a:rPr lang="en-US" sz="1400" dirty="0">
                <a:latin typeface="Times"/>
                <a:cs typeface="Times"/>
              </a:rPr>
              <a:t> J. A. </a:t>
            </a:r>
            <a:r>
              <a:rPr lang="en-US" sz="1400" i="1" dirty="0">
                <a:latin typeface="Times"/>
                <a:cs typeface="Times"/>
              </a:rPr>
              <a:t>Chaos</a:t>
            </a:r>
            <a:r>
              <a:rPr lang="en-US" sz="1400" dirty="0">
                <a:latin typeface="Times"/>
                <a:cs typeface="Times"/>
              </a:rPr>
              <a:t>. Springer New York, 1996</a:t>
            </a:r>
            <a:r>
              <a:rPr lang="en-US" sz="1400" dirty="0" smtClean="0">
                <a:latin typeface="Times"/>
                <a:cs typeface="Times"/>
              </a:rPr>
              <a:t>. (</a:t>
            </a:r>
            <a:r>
              <a:rPr lang="en-US" sz="1400" dirty="0" err="1">
                <a:latin typeface="Times"/>
                <a:cs typeface="Times"/>
              </a:rPr>
              <a:t>pp</a:t>
            </a:r>
            <a:r>
              <a:rPr lang="en-US" sz="1400" dirty="0">
                <a:latin typeface="Times"/>
                <a:cs typeface="Times"/>
              </a:rPr>
              <a:t> 406-407)</a:t>
            </a: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[9] </a:t>
            </a:r>
            <a:r>
              <a:rPr lang="en-US" sz="1400" dirty="0" err="1">
                <a:latin typeface="Times"/>
                <a:cs typeface="Times"/>
              </a:rPr>
              <a:t>Lenci</a:t>
            </a:r>
            <a:r>
              <a:rPr lang="en-US" sz="1400" dirty="0">
                <a:latin typeface="Times"/>
                <a:cs typeface="Times"/>
              </a:rPr>
              <a:t> S., </a:t>
            </a:r>
            <a:r>
              <a:rPr lang="en-US" sz="1400" dirty="0" err="1">
                <a:latin typeface="Times"/>
                <a:cs typeface="Times"/>
              </a:rPr>
              <a:t>Rega</a:t>
            </a:r>
            <a:r>
              <a:rPr lang="en-US" sz="1400" dirty="0">
                <a:latin typeface="Times"/>
                <a:cs typeface="Times"/>
              </a:rPr>
              <a:t> G., “Global optimal control and system-dependent solutions in </a:t>
            </a:r>
            <a:r>
              <a:rPr lang="en-US" sz="1400" dirty="0" smtClean="0">
                <a:latin typeface="Times"/>
                <a:cs typeface="Times"/>
              </a:rPr>
              <a:t>the hardening </a:t>
            </a:r>
            <a:r>
              <a:rPr lang="en-US" sz="1400" dirty="0">
                <a:latin typeface="Times"/>
                <a:cs typeface="Times"/>
              </a:rPr>
              <a:t>Helmholtz–</a:t>
            </a:r>
            <a:r>
              <a:rPr lang="en-US" sz="1400" dirty="0" err="1">
                <a:latin typeface="Times"/>
                <a:cs typeface="Times"/>
              </a:rPr>
              <a:t>Duffing</a:t>
            </a:r>
            <a:r>
              <a:rPr lang="en-US" sz="1400" dirty="0">
                <a:latin typeface="Times"/>
                <a:cs typeface="Times"/>
              </a:rPr>
              <a:t> oscillator” Chaos, </a:t>
            </a:r>
            <a:r>
              <a:rPr lang="en-US" sz="1400" dirty="0" err="1">
                <a:latin typeface="Times"/>
                <a:cs typeface="Times"/>
              </a:rPr>
              <a:t>Solitons</a:t>
            </a:r>
            <a:r>
              <a:rPr lang="en-US" sz="1400" dirty="0">
                <a:latin typeface="Times"/>
                <a:cs typeface="Times"/>
              </a:rPr>
              <a:t> &amp; Fractals, 21(5), (2004) </a:t>
            </a:r>
            <a:r>
              <a:rPr lang="en-US" sz="1400" dirty="0" smtClean="0">
                <a:latin typeface="Times"/>
                <a:cs typeface="Times"/>
              </a:rPr>
              <a:t>1031</a:t>
            </a:r>
            <a:r>
              <a:rPr lang="en-US" sz="1400" dirty="0">
                <a:latin typeface="Times"/>
                <a:cs typeface="Times"/>
              </a:rPr>
              <a:t>-1046, </a:t>
            </a:r>
            <a:r>
              <a:rPr lang="en-US" sz="1400" dirty="0">
                <a:latin typeface="Times"/>
                <a:cs typeface="Times"/>
                <a:hlinkClick r:id="rId2"/>
              </a:rPr>
              <a:t>http://dx.doi.org/10.1016/S0960-0779(03)00387-4</a:t>
            </a:r>
            <a:r>
              <a:rPr lang="en-US" sz="1400" dirty="0">
                <a:latin typeface="Times"/>
                <a:cs typeface="Times"/>
              </a:rPr>
              <a:t>.</a:t>
            </a: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[10]Hoffman, M. J., T. Miyoshi, T. W. N. </a:t>
            </a:r>
            <a:r>
              <a:rPr lang="en-US" sz="1400" dirty="0" err="1">
                <a:latin typeface="Times"/>
                <a:cs typeface="Times"/>
              </a:rPr>
              <a:t>Haine</a:t>
            </a:r>
            <a:r>
              <a:rPr lang="en-US" sz="1400" dirty="0">
                <a:latin typeface="Times"/>
                <a:cs typeface="Times"/>
              </a:rPr>
              <a:t>, K. Ide, C. W. Brown, and R. </a:t>
            </a:r>
            <a:r>
              <a:rPr lang="en-US" sz="1400" dirty="0" err="1" smtClean="0">
                <a:latin typeface="Times"/>
                <a:cs typeface="Times"/>
              </a:rPr>
              <a:t>Murtugudde</a:t>
            </a:r>
            <a:r>
              <a:rPr lang="en-US" sz="1400" dirty="0">
                <a:latin typeface="Times"/>
                <a:cs typeface="Times"/>
              </a:rPr>
              <a:t>, 2012: An Advanced Data Assimilation System for the Chesapeake </a:t>
            </a:r>
            <a:r>
              <a:rPr lang="en-US" sz="1400" dirty="0" smtClean="0">
                <a:latin typeface="Times"/>
                <a:cs typeface="Times"/>
              </a:rPr>
              <a:t>Bay</a:t>
            </a:r>
            <a:r>
              <a:rPr lang="en-US" sz="1400" dirty="0">
                <a:latin typeface="Times"/>
                <a:cs typeface="Times"/>
              </a:rPr>
              <a:t>: Performance Evaluation. J. Atmos. Ocean. Tech., 29, 1542-1557. doi:DOI</a:t>
            </a:r>
            <a:r>
              <a:rPr lang="en-US" sz="1400" dirty="0" smtClean="0">
                <a:latin typeface="Times"/>
                <a:cs typeface="Times"/>
              </a:rPr>
              <a:t>:10.1175</a:t>
            </a:r>
            <a:r>
              <a:rPr lang="en-US" sz="1400" dirty="0">
                <a:latin typeface="Times"/>
                <a:cs typeface="Times"/>
              </a:rPr>
              <a:t>/JTECH-D-11-00126.1</a:t>
            </a:r>
            <a:r>
              <a:rPr lang="en-US" sz="1400" dirty="0" smtClean="0">
                <a:latin typeface="Times"/>
                <a:cs typeface="Times"/>
              </a:rPr>
              <a:t>.</a:t>
            </a:r>
          </a:p>
          <a:p>
            <a:endParaRPr lang="en-US" sz="1400" dirty="0" smtClean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[11] </a:t>
            </a:r>
            <a:r>
              <a:rPr lang="en-US" sz="1400" dirty="0" err="1" smtClean="0">
                <a:latin typeface="Times"/>
                <a:cs typeface="Times"/>
              </a:rPr>
              <a:t>Mancho</a:t>
            </a:r>
            <a:r>
              <a:rPr lang="en-US" sz="1400" dirty="0" smtClean="0">
                <a:latin typeface="Times"/>
                <a:cs typeface="Times"/>
              </a:rPr>
              <a:t> A. M., Wiggins S., </a:t>
            </a:r>
            <a:r>
              <a:rPr lang="en-US" sz="1400" dirty="0" err="1" smtClean="0">
                <a:latin typeface="Times"/>
                <a:cs typeface="Times"/>
              </a:rPr>
              <a:t>Curbelo</a:t>
            </a:r>
            <a:r>
              <a:rPr lang="en-US" sz="1400" dirty="0" smtClean="0">
                <a:latin typeface="Times"/>
                <a:cs typeface="Times"/>
              </a:rPr>
              <a:t> J., Mendoza C. “Lagrangian </a:t>
            </a:r>
            <a:r>
              <a:rPr lang="en-US" sz="1400" dirty="0">
                <a:latin typeface="Times"/>
                <a:cs typeface="Times"/>
              </a:rPr>
              <a:t>Descriptors: A Method for Revealing Phase </a:t>
            </a:r>
            <a:r>
              <a:rPr lang="en-US" sz="1400" dirty="0" smtClean="0">
                <a:latin typeface="Times"/>
                <a:cs typeface="Times"/>
              </a:rPr>
              <a:t>Space Structures </a:t>
            </a:r>
            <a:r>
              <a:rPr lang="en-US" sz="1400" dirty="0">
                <a:latin typeface="Times"/>
                <a:cs typeface="Times"/>
              </a:rPr>
              <a:t>of General Time Dependent Dynamical </a:t>
            </a:r>
            <a:r>
              <a:rPr lang="en-US" sz="1400" dirty="0" smtClean="0">
                <a:latin typeface="Times"/>
                <a:cs typeface="Times"/>
              </a:rPr>
              <a:t>Systems”. Communications in Nonlinear Science and Numerical Stimulation, 18(12) (2013), 3530-3557.</a:t>
            </a: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>
                <a:latin typeface="Times"/>
                <a:cs typeface="Times"/>
              </a:rPr>
              <a:t>[12] </a:t>
            </a:r>
            <a:r>
              <a:rPr lang="en-US" sz="1400" dirty="0" err="1" smtClean="0">
                <a:latin typeface="Times"/>
                <a:cs typeface="Times"/>
              </a:rPr>
              <a:t>Dinga</a:t>
            </a:r>
            <a:r>
              <a:rPr lang="en-US" sz="1400" dirty="0" smtClean="0">
                <a:latin typeface="Times"/>
                <a:cs typeface="Times"/>
              </a:rPr>
              <a:t> J., Li T. Y., Zhou A. “Finite approximations of </a:t>
            </a:r>
            <a:r>
              <a:rPr lang="en-US" sz="1400" dirty="0">
                <a:latin typeface="Times"/>
                <a:cs typeface="Times"/>
              </a:rPr>
              <a:t>Markov operators”. Journal of Computational and Applied Mathematics 147 (2002) 137 – </a:t>
            </a:r>
            <a:r>
              <a:rPr lang="en-US" sz="1400" dirty="0" smtClean="0">
                <a:latin typeface="Times"/>
                <a:cs typeface="Times"/>
              </a:rPr>
              <a:t>152.</a:t>
            </a: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 smtClean="0">
                <a:latin typeface="Times"/>
                <a:cs typeface="Times"/>
              </a:rPr>
              <a:t>[13] </a:t>
            </a:r>
            <a:r>
              <a:rPr lang="en-US" sz="1400" dirty="0" err="1" smtClean="0">
                <a:latin typeface="Times"/>
                <a:cs typeface="Times"/>
              </a:rPr>
              <a:t>Stremler</a:t>
            </a:r>
            <a:r>
              <a:rPr lang="en-US" sz="1400" dirty="0" smtClean="0">
                <a:latin typeface="Times"/>
                <a:cs typeface="Times"/>
              </a:rPr>
              <a:t> M. A. </a:t>
            </a:r>
            <a:r>
              <a:rPr lang="en-US" sz="1400" i="1" dirty="0" smtClean="0">
                <a:latin typeface="Times"/>
                <a:cs typeface="Times"/>
              </a:rPr>
              <a:t>et al</a:t>
            </a:r>
            <a:r>
              <a:rPr lang="en-US" sz="1400" dirty="0" smtClean="0">
                <a:latin typeface="Times"/>
                <a:cs typeface="Times"/>
              </a:rPr>
              <a:t>. “Topological Chaos and Periodic Braiding of Almost-Cyclic Sets”. Physical Review Letters, 106 (11) (2011).</a:t>
            </a:r>
          </a:p>
        </p:txBody>
      </p:sp>
    </p:spTree>
    <p:extLst>
      <p:ext uri="{BB962C8B-B14F-4D97-AF65-F5344CB8AC3E}">
        <p14:creationId xmlns:p14="http://schemas.microsoft.com/office/powerpoint/2010/main" val="23075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21" y="296337"/>
            <a:ext cx="8110330" cy="795866"/>
          </a:xfrm>
        </p:spPr>
        <p:txBody>
          <a:bodyPr>
            <a:noAutofit/>
          </a:bodyPr>
          <a:lstStyle/>
          <a:p>
            <a:pPr algn="r"/>
            <a:r>
              <a:rPr lang="en-US" sz="4600" dirty="0" smtClean="0"/>
              <a:t>Chesapeake </a:t>
            </a:r>
            <a:r>
              <a:rPr lang="en-US" sz="4600" dirty="0" smtClean="0"/>
              <a:t>Bay: </a:t>
            </a:r>
            <a:r>
              <a:rPr lang="en-US" sz="4600" dirty="0"/>
              <a:t>t</a:t>
            </a:r>
            <a:r>
              <a:rPr lang="en-US" sz="4600" dirty="0" smtClean="0"/>
              <a:t>otal M </a:t>
            </a:r>
            <a:r>
              <a:rPr lang="en-US" sz="4600" dirty="0" smtClean="0"/>
              <a:t>function</a:t>
            </a:r>
            <a:endParaRPr lang="en-US" sz="4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2381" y="1470664"/>
            <a:ext cx="7543699" cy="751957"/>
          </a:xfrm>
        </p:spPr>
        <p:txBody>
          <a:bodyPr numCol="2">
            <a:normAutofit/>
          </a:bodyPr>
          <a:lstStyle/>
          <a:p>
            <a:pPr algn="ctr"/>
            <a:r>
              <a:rPr lang="en-US" dirty="0" smtClean="0"/>
              <a:t>Left: 3 hours</a:t>
            </a:r>
          </a:p>
          <a:p>
            <a:pPr algn="ctr"/>
            <a:r>
              <a:rPr lang="en-US" dirty="0" smtClean="0"/>
              <a:t>Right: 10 hours</a:t>
            </a:r>
            <a:endParaRPr lang="en-US" dirty="0"/>
          </a:p>
        </p:txBody>
      </p:sp>
      <p:pic>
        <p:nvPicPr>
          <p:cNvPr id="9" name="Picture 8" descr="chesbaysechr3dx5to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9" y="2405800"/>
            <a:ext cx="3649173" cy="3100605"/>
          </a:xfrm>
          <a:prstGeom prst="rect">
            <a:avLst/>
          </a:prstGeom>
        </p:spPr>
      </p:pic>
      <p:pic>
        <p:nvPicPr>
          <p:cNvPr id="10" name="Picture 9" descr="chesbaysechr10dx5t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61" y="2405800"/>
            <a:ext cx="3649174" cy="31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496" y="445062"/>
            <a:ext cx="6781800" cy="843439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Supplementary Material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3" descr="lambda4dx25cell1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30" y="1894615"/>
            <a:ext cx="4085064" cy="3069279"/>
          </a:xfrm>
          <a:prstGeom prst="rect">
            <a:avLst/>
          </a:prstGeom>
        </p:spPr>
      </p:pic>
      <p:pic>
        <p:nvPicPr>
          <p:cNvPr id="5" name="Picture 4" descr="lambda4dx25cell1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5" y="1894615"/>
            <a:ext cx="4109918" cy="308795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16453" y="5234261"/>
            <a:ext cx="7543800" cy="786066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Difference in color scaling in </a:t>
            </a:r>
            <a:r>
              <a:rPr lang="en-US" i="1" dirty="0" smtClean="0">
                <a:latin typeface="Times"/>
                <a:cs typeface="Times"/>
              </a:rPr>
              <a:t>v</a:t>
            </a:r>
            <a:r>
              <a:rPr lang="en-US" i="1" baseline="-25000" dirty="0" smtClean="0">
                <a:latin typeface="Times"/>
                <a:cs typeface="Times"/>
              </a:rPr>
              <a:t>4</a:t>
            </a:r>
            <a:endParaRPr lang="en-US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3433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dirty="0" smtClean="0"/>
              <a:t>Spatial Interpolation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00112" y="1411293"/>
            <a:ext cx="7345363" cy="465422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For bilinear spatial interpolation we interpolate each velocity </a:t>
            </a:r>
            <a:r>
              <a:rPr lang="en-US" i="1" dirty="0" smtClean="0">
                <a:latin typeface="Times"/>
                <a:cs typeface="Times"/>
              </a:rPr>
              <a:t>u(</a:t>
            </a:r>
            <a:r>
              <a:rPr lang="en-US" i="1" dirty="0" err="1" smtClean="0">
                <a:latin typeface="Times"/>
                <a:cs typeface="Times"/>
              </a:rPr>
              <a:t>x,y</a:t>
            </a:r>
            <a:r>
              <a:rPr lang="en-US" i="1" dirty="0" smtClean="0">
                <a:latin typeface="Times"/>
                <a:cs typeface="Times"/>
              </a:rPr>
              <a:t>) </a:t>
            </a:r>
            <a:r>
              <a:rPr lang="en-US" dirty="0" smtClean="0"/>
              <a:t>using the 4 nearest neighbors by fitting the surface below (with the 4 function values)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Solve for </a:t>
            </a:r>
            <a:r>
              <a:rPr lang="en-US" i="1" dirty="0" smtClean="0"/>
              <a:t>a</a:t>
            </a:r>
            <a:r>
              <a:rPr lang="en-US" i="1" baseline="-25000" dirty="0" smtClean="0"/>
              <a:t>0</a:t>
            </a:r>
            <a:r>
              <a:rPr lang="en-US" i="1" dirty="0" smtClean="0"/>
              <a:t>, a</a:t>
            </a:r>
            <a:r>
              <a:rPr lang="en-US" i="1" baseline="-25000" dirty="0" smtClean="0"/>
              <a:t>1</a:t>
            </a:r>
            <a:r>
              <a:rPr lang="en-US" i="1" dirty="0" smtClean="0"/>
              <a:t>, a</a:t>
            </a:r>
            <a:r>
              <a:rPr lang="en-US" i="1" baseline="-25000" dirty="0" smtClean="0"/>
              <a:t>2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a</a:t>
            </a:r>
            <a:r>
              <a:rPr lang="en-US" i="1" baseline="-25000" dirty="0" smtClean="0"/>
              <a:t>3</a:t>
            </a:r>
            <a:r>
              <a:rPr lang="en-US" dirty="0" smtClean="0"/>
              <a:t> and then plug (</a:t>
            </a:r>
            <a:r>
              <a:rPr lang="en-US" i="1" dirty="0" err="1" smtClean="0"/>
              <a:t>x,y</a:t>
            </a:r>
            <a:r>
              <a:rPr lang="en-US" dirty="0" smtClean="0"/>
              <a:t>) coordinate into above equation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09" y="2818460"/>
            <a:ext cx="4768705" cy="35218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83" y="3426006"/>
            <a:ext cx="6646934" cy="128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496" y="445062"/>
            <a:ext cx="6781800" cy="843439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Supplementary Material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6453" y="5122217"/>
            <a:ext cx="7543800" cy="786066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Difference in color scaling in </a:t>
            </a:r>
            <a:r>
              <a:rPr lang="en-US" i="1" dirty="0" smtClean="0">
                <a:latin typeface="Times"/>
                <a:cs typeface="Times"/>
              </a:rPr>
              <a:t>v</a:t>
            </a:r>
            <a:r>
              <a:rPr lang="en-US" i="1" baseline="-25000" dirty="0" smtClean="0">
                <a:latin typeface="Times"/>
                <a:cs typeface="Times"/>
              </a:rPr>
              <a:t>5</a:t>
            </a:r>
            <a:endParaRPr lang="en-US" i="1" dirty="0">
              <a:latin typeface="Times"/>
              <a:cs typeface="Times"/>
            </a:endParaRPr>
          </a:p>
        </p:txBody>
      </p:sp>
      <p:pic>
        <p:nvPicPr>
          <p:cNvPr id="7" name="Picture 6" descr="lambda5dx25cell1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2" y="1890500"/>
            <a:ext cx="4108614" cy="3081461"/>
          </a:xfrm>
          <a:prstGeom prst="rect">
            <a:avLst/>
          </a:prstGeom>
        </p:spPr>
      </p:pic>
      <p:pic>
        <p:nvPicPr>
          <p:cNvPr id="10" name="Picture 9" descr="lambda5dx25cell1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63" y="1890500"/>
            <a:ext cx="4159564" cy="31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1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dirty="0" smtClean="0"/>
              <a:t>Time interpolation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00112" y="1411293"/>
            <a:ext cx="7345363" cy="4308281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a 3</a:t>
            </a:r>
            <a:r>
              <a:rPr lang="en-US" baseline="30000" dirty="0" smtClean="0"/>
              <a:t>rd</a:t>
            </a:r>
            <a:r>
              <a:rPr lang="en-US" dirty="0" smtClean="0"/>
              <a:t> order polynomial to interpolate in time (requires 4 spatial interpolations)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57" y="3530494"/>
            <a:ext cx="2057660" cy="158699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06" y="2571124"/>
            <a:ext cx="1322506" cy="26739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36" y="3426255"/>
            <a:ext cx="3599564" cy="20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4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541600" y="244158"/>
            <a:ext cx="9057627" cy="9136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5200" dirty="0" smtClean="0"/>
              <a:t>Validation: Interpolation</a:t>
            </a:r>
            <a:endParaRPr lang="en-US" sz="5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00112" y="1411293"/>
            <a:ext cx="7345363" cy="465422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Spatial: we interpolate a surface at points for which we have the function values</a:t>
            </a:r>
          </a:p>
          <a:p>
            <a:r>
              <a:rPr lang="en-US" dirty="0" smtClean="0"/>
              <a:t>Temporal: we interpolate the same surface but with a time dependence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006398"/>
              </p:ext>
            </p:extLst>
          </p:nvPr>
        </p:nvGraphicFramePr>
        <p:xfrm>
          <a:off x="3040193" y="2843524"/>
          <a:ext cx="3530361" cy="54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3" imgW="2540000" imgH="393700" progId="Equation.3">
                  <p:embed/>
                </p:oleObj>
              </mc:Choice>
              <mc:Fallback>
                <p:oleObj name="Equation" r:id="rId3" imgW="2540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0193" y="2843524"/>
                        <a:ext cx="3530361" cy="547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bilinearPlo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90" y="3845077"/>
            <a:ext cx="2437841" cy="2110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8847" b="19334"/>
          <a:stretch/>
        </p:blipFill>
        <p:spPr>
          <a:xfrm>
            <a:off x="4805374" y="3816041"/>
            <a:ext cx="2674039" cy="213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4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Runge Kutta 4 (RK4)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42" y="1654695"/>
            <a:ext cx="3533795" cy="4032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118" y="1548330"/>
            <a:ext cx="2912224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Fixed time step, </a:t>
            </a:r>
            <a:r>
              <a:rPr lang="en-US" sz="2000" i="1" dirty="0" smtClean="0"/>
              <a:t>h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Next function value is determined by a weight of function values between </a:t>
            </a:r>
            <a:r>
              <a:rPr lang="en-US" sz="2000" i="1" dirty="0" err="1" smtClean="0"/>
              <a:t>x</a:t>
            </a:r>
            <a:r>
              <a:rPr lang="en-US" sz="2000" i="1" baseline="-25000" dirty="0" err="1" smtClean="0"/>
              <a:t>n</a:t>
            </a:r>
            <a:r>
              <a:rPr lang="en-US" sz="2000" i="1" dirty="0" smtClean="0"/>
              <a:t> </a:t>
            </a:r>
            <a:r>
              <a:rPr lang="en-US" sz="2000" dirty="0" smtClean="0"/>
              <a:t>and </a:t>
            </a:r>
            <a:r>
              <a:rPr lang="en-US" sz="2000" i="1" dirty="0" smtClean="0"/>
              <a:t>x</a:t>
            </a:r>
            <a:r>
              <a:rPr lang="en-US" sz="2000" i="1" baseline="-25000" dirty="0" smtClean="0"/>
              <a:t>n+1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i="1" baseline="-25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All function evaluations require interpolation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4 time interpolations = 16 spatial interpolations</a:t>
            </a:r>
          </a:p>
        </p:txBody>
      </p:sp>
    </p:spTree>
    <p:extLst>
      <p:ext uri="{BB962C8B-B14F-4D97-AF65-F5344CB8AC3E}">
        <p14:creationId xmlns:p14="http://schemas.microsoft.com/office/powerpoint/2010/main" val="314401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Validation: RK4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208" t="10151" r="50274" b="11503"/>
          <a:stretch/>
        </p:blipFill>
        <p:spPr>
          <a:xfrm>
            <a:off x="5939230" y="1584008"/>
            <a:ext cx="1864728" cy="369793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5" y="1703077"/>
            <a:ext cx="1888117" cy="41649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0" y="2487966"/>
            <a:ext cx="2546350" cy="577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1990" y="2404096"/>
            <a:ext cx="1897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Red</a:t>
            </a:r>
            <a:r>
              <a:rPr lang="en-US" sz="1600" dirty="0" smtClean="0"/>
              <a:t> circles - numerical solution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Blue</a:t>
            </a:r>
            <a:r>
              <a:rPr lang="en-US" sz="1600" dirty="0" smtClean="0"/>
              <a:t> squares – true solution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9752" t="10206" r="10663" b="50471"/>
          <a:stretch/>
        </p:blipFill>
        <p:spPr>
          <a:xfrm>
            <a:off x="621040" y="3765481"/>
            <a:ext cx="2968843" cy="17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7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76357"/>
            <a:ext cx="6781800" cy="70091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M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445" y="2596442"/>
            <a:ext cx="7517242" cy="3780804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200" i="1" dirty="0" err="1" smtClean="0">
                <a:latin typeface="Times"/>
                <a:cs typeface="Times"/>
              </a:rPr>
              <a:t>dM</a:t>
            </a:r>
            <a:r>
              <a:rPr lang="en-US" sz="2200" i="1" dirty="0" smtClean="0">
                <a:latin typeface="Times"/>
                <a:cs typeface="Times"/>
              </a:rPr>
              <a:t>/</a:t>
            </a:r>
            <a:r>
              <a:rPr lang="en-US" sz="2200" i="1" dirty="0" err="1" smtClean="0">
                <a:latin typeface="Times"/>
                <a:cs typeface="Times"/>
              </a:rPr>
              <a:t>dt</a:t>
            </a:r>
            <a:r>
              <a:rPr lang="en-US" sz="2200" i="1" dirty="0" smtClean="0">
                <a:latin typeface="Times"/>
                <a:cs typeface="Times"/>
              </a:rPr>
              <a:t> </a:t>
            </a:r>
            <a:r>
              <a:rPr lang="en-US" sz="2200" dirty="0" smtClean="0"/>
              <a:t>is integrated </a:t>
            </a:r>
            <a:r>
              <a:rPr lang="en-US" sz="2200" dirty="0"/>
              <a:t>along the path, </a:t>
            </a:r>
            <a:r>
              <a:rPr lang="en-US" sz="2200" dirty="0" smtClean="0"/>
              <a:t>just as</a:t>
            </a:r>
            <a:r>
              <a:rPr lang="en-US" sz="2200" dirty="0" smtClean="0">
                <a:latin typeface="Times"/>
                <a:cs typeface="Times"/>
              </a:rPr>
              <a:t> </a:t>
            </a:r>
          </a:p>
          <a:p>
            <a:pPr marL="0" indent="0">
              <a:buNone/>
            </a:pPr>
            <a:r>
              <a:rPr lang="en-US" sz="2200" i="1" dirty="0">
                <a:latin typeface="Times"/>
                <a:cs typeface="Times"/>
              </a:rPr>
              <a:t> </a:t>
            </a:r>
            <a:r>
              <a:rPr lang="en-US" sz="2200" i="1" dirty="0" smtClean="0">
                <a:latin typeface="Times"/>
                <a:cs typeface="Times"/>
              </a:rPr>
              <a:t>   x</a:t>
            </a:r>
            <a:r>
              <a:rPr lang="en-US" sz="2200" i="1" dirty="0">
                <a:latin typeface="Times"/>
                <a:cs typeface="Times"/>
              </a:rPr>
              <a:t>(t) </a:t>
            </a:r>
            <a:r>
              <a:rPr lang="en-US" sz="2200" dirty="0"/>
              <a:t>and</a:t>
            </a:r>
            <a:r>
              <a:rPr lang="en-US" sz="2200" i="1" dirty="0">
                <a:latin typeface="Times"/>
                <a:cs typeface="Times"/>
              </a:rPr>
              <a:t> y(t) </a:t>
            </a:r>
            <a:r>
              <a:rPr lang="en-US" sz="2200" dirty="0"/>
              <a:t>are </a:t>
            </a:r>
            <a:r>
              <a:rPr lang="en-US" sz="2200" dirty="0" smtClean="0"/>
              <a:t>from –</a:t>
            </a:r>
            <a:r>
              <a:rPr lang="en-US" sz="2200" dirty="0" err="1" smtClean="0">
                <a:latin typeface="Times"/>
                <a:cs typeface="Times"/>
              </a:rPr>
              <a:t>τ</a:t>
            </a:r>
            <a:r>
              <a:rPr lang="en-US" sz="2200" dirty="0" smtClean="0">
                <a:latin typeface="Times"/>
                <a:cs typeface="Times"/>
              </a:rPr>
              <a:t> + t</a:t>
            </a:r>
            <a:r>
              <a:rPr lang="en-US" sz="2200" baseline="-25000" dirty="0" smtClean="0">
                <a:latin typeface="Times"/>
                <a:cs typeface="Times"/>
              </a:rPr>
              <a:t>0</a:t>
            </a:r>
            <a:r>
              <a:rPr lang="en-US" sz="2200" dirty="0" smtClean="0">
                <a:latin typeface="Times"/>
                <a:cs typeface="Times"/>
              </a:rPr>
              <a:t> to </a:t>
            </a:r>
            <a:r>
              <a:rPr lang="en-US" sz="2200" dirty="0" err="1" smtClean="0">
                <a:latin typeface="Times"/>
                <a:cs typeface="Times"/>
              </a:rPr>
              <a:t>τ</a:t>
            </a:r>
            <a:r>
              <a:rPr lang="en-US" sz="2200" dirty="0" smtClean="0">
                <a:latin typeface="Times"/>
                <a:cs typeface="Times"/>
              </a:rPr>
              <a:t> + t</a:t>
            </a:r>
            <a:r>
              <a:rPr lang="en-US" sz="2200" baseline="-25000" dirty="0" smtClean="0">
                <a:latin typeface="Times"/>
                <a:cs typeface="Times"/>
              </a:rPr>
              <a:t>0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Times"/>
              <a:cs typeface="Times"/>
            </a:endParaRPr>
          </a:p>
          <a:p>
            <a:r>
              <a:rPr lang="en-US" sz="2200" dirty="0" smtClean="0">
                <a:cs typeface="Times"/>
              </a:rPr>
              <a:t>This gives us the distance a particle travels</a:t>
            </a:r>
          </a:p>
          <a:p>
            <a:pPr marL="0" indent="0">
              <a:buNone/>
            </a:pPr>
            <a:r>
              <a:rPr lang="en-US" sz="2200" dirty="0">
                <a:cs typeface="Times"/>
              </a:rPr>
              <a:t> </a:t>
            </a:r>
            <a:r>
              <a:rPr lang="en-US" sz="2200" dirty="0" smtClean="0">
                <a:cs typeface="Times"/>
              </a:rPr>
              <a:t>   within 2</a:t>
            </a:r>
            <a:r>
              <a:rPr lang="en-US" sz="2200" dirty="0" smtClean="0">
                <a:latin typeface="Times"/>
                <a:cs typeface="Times"/>
              </a:rPr>
              <a:t>τ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/>
          </a:p>
          <a:p>
            <a:r>
              <a:rPr lang="en-US" sz="2200" dirty="0" smtClean="0"/>
              <a:t>Regions where particles stay together should have homogeneous distance values. This method reveals those coherent structures as well as stable and unstable manifolds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/>
          </a:p>
          <a:p>
            <a:r>
              <a:rPr lang="en-US" sz="2200" dirty="0" smtClean="0"/>
              <a:t>We can </a:t>
            </a:r>
            <a:r>
              <a:rPr lang="en-US" sz="2200" dirty="0"/>
              <a:t>then plot each initial </a:t>
            </a:r>
            <a:r>
              <a:rPr lang="en-US" sz="2200" dirty="0" smtClean="0"/>
              <a:t>point</a:t>
            </a:r>
            <a:r>
              <a:rPr lang="en-US" sz="2200" dirty="0"/>
              <a:t> </a:t>
            </a:r>
            <a:r>
              <a:rPr lang="en-US" sz="2200" dirty="0" smtClean="0">
                <a:latin typeface="Times"/>
                <a:cs typeface="Times"/>
              </a:rPr>
              <a:t>(</a:t>
            </a:r>
            <a:r>
              <a:rPr lang="en-US" sz="2200" i="1" dirty="0">
                <a:latin typeface="Times"/>
                <a:cs typeface="Times"/>
              </a:rPr>
              <a:t>x</a:t>
            </a:r>
            <a:r>
              <a:rPr lang="en-US" sz="2200" i="1" baseline="-25000" dirty="0">
                <a:latin typeface="Times"/>
                <a:cs typeface="Times"/>
              </a:rPr>
              <a:t>0</a:t>
            </a:r>
            <a:r>
              <a:rPr lang="en-US" sz="2200" i="1" dirty="0">
                <a:latin typeface="Times"/>
                <a:cs typeface="Times"/>
              </a:rPr>
              <a:t>,y</a:t>
            </a:r>
            <a:r>
              <a:rPr lang="en-US" sz="2200" i="1" baseline="-25000" dirty="0">
                <a:latin typeface="Times"/>
                <a:cs typeface="Times"/>
              </a:rPr>
              <a:t>0</a:t>
            </a:r>
            <a:r>
              <a:rPr lang="en-US" sz="2200" dirty="0">
                <a:latin typeface="Times"/>
                <a:cs typeface="Times"/>
              </a:rPr>
              <a:t>) </a:t>
            </a:r>
            <a:r>
              <a:rPr lang="en-US" sz="2200" dirty="0"/>
              <a:t>with it’s corresponding </a:t>
            </a:r>
            <a:r>
              <a:rPr lang="en-US" sz="2200" i="1" dirty="0" smtClean="0">
                <a:latin typeface="Times"/>
                <a:cs typeface="Times"/>
              </a:rPr>
              <a:t>M</a:t>
            </a:r>
            <a:r>
              <a:rPr lang="en-US" sz="2200" dirty="0" smtClean="0"/>
              <a:t> value </a:t>
            </a:r>
            <a:r>
              <a:rPr lang="en-US" sz="2200" dirty="0"/>
              <a:t>being represented </a:t>
            </a:r>
            <a:r>
              <a:rPr lang="en-US" sz="2200" dirty="0" smtClean="0"/>
              <a:t>using </a:t>
            </a:r>
            <a:r>
              <a:rPr lang="en-US" sz="2200" dirty="0"/>
              <a:t>a color scale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 descr="ForcedDuf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6" y="2463057"/>
            <a:ext cx="2415225" cy="181791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23" y="1246607"/>
            <a:ext cx="4529667" cy="9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Newsprint.thmx</Template>
  <TotalTime>5761</TotalTime>
  <Words>1872</Words>
  <Application>Microsoft Macintosh PowerPoint</Application>
  <PresentationFormat>On-screen Show (4:3)</PresentationFormat>
  <Paragraphs>297</Paragraphs>
  <Slides>40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NewsPrint</vt:lpstr>
      <vt:lpstr>Equation</vt:lpstr>
      <vt:lpstr>Microsoft Equation</vt:lpstr>
      <vt:lpstr>Final Presentation: Lagrangian Analysis of the Chesapeake Bay</vt:lpstr>
      <vt:lpstr>Problem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 Function</vt:lpstr>
      <vt:lpstr>Validation: M Function</vt:lpstr>
      <vt:lpstr>Probabilistic Method</vt:lpstr>
      <vt:lpstr>Probabilistic Method</vt:lpstr>
      <vt:lpstr>Validation: periodically driven double gyre flow</vt:lpstr>
      <vt:lpstr>PowerPoint Presentation</vt:lpstr>
      <vt:lpstr>PowerPoint Presentation</vt:lpstr>
      <vt:lpstr>Application: Chesapeake Bay</vt:lpstr>
      <vt:lpstr>Kinetic energy values in ROMS </vt:lpstr>
      <vt:lpstr>PowerPoint Presentation</vt:lpstr>
      <vt:lpstr>Validating the Chesapeake Bay M function</vt:lpstr>
      <vt:lpstr>Validating the Chesapeake Bay M function</vt:lpstr>
      <vt:lpstr>PowerPoint Presentation</vt:lpstr>
      <vt:lpstr>Chesapeake Bay: M function</vt:lpstr>
      <vt:lpstr>Forward Integration </vt:lpstr>
      <vt:lpstr>Probabilistic Analysis</vt:lpstr>
      <vt:lpstr>Probabilistic Analysis </vt:lpstr>
      <vt:lpstr>Probabilistic Analysis </vt:lpstr>
      <vt:lpstr>Probabilistic Analysis </vt:lpstr>
      <vt:lpstr>Probabilistic Analysis </vt:lpstr>
      <vt:lpstr>Probabilistic Analysis </vt:lpstr>
      <vt:lpstr>Deterministic versus Probabilistic Methods</vt:lpstr>
      <vt:lpstr>Further research</vt:lpstr>
      <vt:lpstr>Deliverables</vt:lpstr>
      <vt:lpstr>Schedule: Part 1</vt:lpstr>
      <vt:lpstr>Schedule: Part 2</vt:lpstr>
      <vt:lpstr>Acknowledgements </vt:lpstr>
      <vt:lpstr>References</vt:lpstr>
      <vt:lpstr>References</vt:lpstr>
      <vt:lpstr>Chesapeake Bay: total M function</vt:lpstr>
      <vt:lpstr>Supplementary Material</vt:lpstr>
      <vt:lpstr>Supplementary Material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Lagrangian Analysis of the Chesapeake Bay</dc:title>
  <dc:creator>Stephanie Young</dc:creator>
  <cp:lastModifiedBy>Stephanie Young</cp:lastModifiedBy>
  <cp:revision>182</cp:revision>
  <dcterms:created xsi:type="dcterms:W3CDTF">2014-01-21T18:32:39Z</dcterms:created>
  <dcterms:modified xsi:type="dcterms:W3CDTF">2014-05-08T02:29:39Z</dcterms:modified>
</cp:coreProperties>
</file>