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3" r:id="rId4"/>
    <p:sldId id="277" r:id="rId5"/>
    <p:sldId id="278" r:id="rId6"/>
    <p:sldId id="258" r:id="rId7"/>
    <p:sldId id="271" r:id="rId8"/>
    <p:sldId id="272" r:id="rId9"/>
    <p:sldId id="259" r:id="rId10"/>
    <p:sldId id="260" r:id="rId11"/>
    <p:sldId id="269" r:id="rId12"/>
    <p:sldId id="270" r:id="rId13"/>
    <p:sldId id="261" r:id="rId14"/>
    <p:sldId id="276" r:id="rId15"/>
    <p:sldId id="262" r:id="rId16"/>
    <p:sldId id="264" r:id="rId17"/>
    <p:sldId id="265" r:id="rId18"/>
    <p:sldId id="274" r:id="rId19"/>
    <p:sldId id="266" r:id="rId20"/>
    <p:sldId id="275" r:id="rId21"/>
    <p:sldId id="267" r:id="rId22"/>
    <p:sldId id="268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CE4-BCA4-FC44-BB15-0D96B9FF45A6}">
          <p14:sldIdLst>
            <p14:sldId id="256"/>
          </p14:sldIdLst>
        </p14:section>
        <p14:section name="Introduction" id="{2608A97D-D513-2E47-AA5B-93F3569DF399}">
          <p14:sldIdLst>
            <p14:sldId id="257"/>
            <p14:sldId id="263"/>
            <p14:sldId id="277"/>
            <p14:sldId id="278"/>
          </p14:sldIdLst>
        </p14:section>
        <p14:section name="Approach" id="{6B1D644B-869F-F041-AA52-66A624DB05DB}">
          <p14:sldIdLst>
            <p14:sldId id="258"/>
            <p14:sldId id="271"/>
            <p14:sldId id="272"/>
            <p14:sldId id="259"/>
            <p14:sldId id="260"/>
            <p14:sldId id="269"/>
            <p14:sldId id="270"/>
            <p14:sldId id="261"/>
            <p14:sldId id="276"/>
          </p14:sldIdLst>
        </p14:section>
        <p14:section name="Implementation" id="{A95102F2-2F6F-8647-AAE3-7E58B5CADDC5}">
          <p14:sldIdLst>
            <p14:sldId id="262"/>
          </p14:sldIdLst>
        </p14:section>
        <p14:section name="Databases" id="{C445FC3A-FEBD-234E-A9C8-1B34FD997AB2}">
          <p14:sldIdLst>
            <p14:sldId id="264"/>
          </p14:sldIdLst>
        </p14:section>
        <p14:section name="Validation" id="{6E1AD13E-4032-6846-8240-76126F1BA7E6}">
          <p14:sldIdLst>
            <p14:sldId id="265"/>
            <p14:sldId id="274"/>
          </p14:sldIdLst>
        </p14:section>
        <p14:section name="Schedule" id="{BFAC21E6-9FF2-E741-B97F-1A3E235181AF}">
          <p14:sldIdLst>
            <p14:sldId id="266"/>
            <p14:sldId id="275"/>
          </p14:sldIdLst>
        </p14:section>
        <p14:section name="Deliverables" id="{1F9B3695-B7B6-8040-9ED5-5DD4C54ECB05}">
          <p14:sldIdLst>
            <p14:sldId id="267"/>
          </p14:sldIdLst>
        </p14:section>
        <p14:section name="Bibliography" id="{62FAEEFA-3134-A847-8630-72006BC2DFD8}">
          <p14:sldIdLst>
            <p14:sldId id="268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544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03CC-3445-2940-83FF-11C11BB87723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F7ACF-D78C-7542-9E4D-B15DC44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7ACF-D78C-7542-9E4D-B15DC44ED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1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young3@math.umd.edu" TargetMode="External"/><Relationship Id="rId3" Type="http://schemas.openxmlformats.org/officeDocument/2006/relationships/hyperlink" Target="mailto:Ide@um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16/S0960-0779(03)00387-4" TargetMode="Externa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ece.mcmaster.ca/~xwu/3sk3/interpolation.pdf" TargetMode="External"/><Relationship Id="rId3" Type="http://schemas.openxmlformats.org/officeDocument/2006/relationships/hyperlink" Target="http://www.math.iit.edu/~fass/478578_Chapter_5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dx.doi.org/10.1016/S0960-0779(03)00387-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Analysis of Lagrangian Coherent Structures of the Chesapeake Bay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9" y="3428999"/>
            <a:ext cx="7760683" cy="2758821"/>
          </a:xfrm>
        </p:spPr>
        <p:txBody>
          <a:bodyPr>
            <a:normAutofit/>
          </a:bodyPr>
          <a:lstStyle/>
          <a:p>
            <a:r>
              <a:rPr lang="en-US" dirty="0" smtClean="0"/>
              <a:t>Stephanie Young, </a:t>
            </a:r>
            <a:r>
              <a:rPr lang="en-US" dirty="0" smtClean="0">
                <a:hlinkClick r:id="rId2"/>
              </a:rPr>
              <a:t>syoung3@math.umd.edu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Kayo Ide, </a:t>
            </a:r>
            <a:r>
              <a:rPr lang="en-US" dirty="0" smtClean="0">
                <a:hlinkClick r:id="rId3"/>
              </a:rPr>
              <a:t>Ide@umd.edu</a:t>
            </a:r>
            <a:endParaRPr lang="en-US" dirty="0" smtClean="0"/>
          </a:p>
          <a:p>
            <a:r>
              <a:rPr lang="en-US" sz="1600" dirty="0" smtClean="0"/>
              <a:t>Atmospheric and Oceanic Science Department</a:t>
            </a:r>
          </a:p>
          <a:p>
            <a:r>
              <a:rPr lang="en-US" sz="1600" dirty="0" smtClean="0"/>
              <a:t>Center for Scientific Computing and Mathematical Modeling</a:t>
            </a:r>
          </a:p>
          <a:p>
            <a:r>
              <a:rPr lang="en-US" sz="1600" dirty="0" smtClean="0"/>
              <a:t>Applied Mathematics, Statistics and Scientific Computing Program</a:t>
            </a:r>
          </a:p>
          <a:p>
            <a:r>
              <a:rPr lang="en-US" sz="1600" dirty="0" smtClean="0"/>
              <a:t>Earth System Science Interdisciplinary Center</a:t>
            </a:r>
          </a:p>
          <a:p>
            <a:r>
              <a:rPr lang="en-US" sz="1600" dirty="0" smtClean="0"/>
              <a:t>Institute for Physical Science and Technology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244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Lagrangian Analysis: the M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260841"/>
              </p:ext>
            </p:extLst>
          </p:nvPr>
        </p:nvGraphicFramePr>
        <p:xfrm>
          <a:off x="1763713" y="1989400"/>
          <a:ext cx="1371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" name="Equation" r:id="rId3" imgW="736600" imgH="419100" progId="Equation.3">
                  <p:embed/>
                </p:oleObj>
              </mc:Choice>
              <mc:Fallback>
                <p:oleObj name="Equation" r:id="rId3" imgW="736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1989400"/>
                        <a:ext cx="13716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150457"/>
              </p:ext>
            </p:extLst>
          </p:nvPr>
        </p:nvGraphicFramePr>
        <p:xfrm>
          <a:off x="3996303" y="1973263"/>
          <a:ext cx="39433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" name="Equation" r:id="rId5" imgW="2247900" imgH="546100" progId="Equation.3">
                  <p:embed/>
                </p:oleObj>
              </mc:Choice>
              <mc:Fallback>
                <p:oleObj name="Equation" r:id="rId5" imgW="2247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6303" y="1973263"/>
                        <a:ext cx="394335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426" y="3190980"/>
            <a:ext cx="8825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For our analysis, we have n = 2 so the M </a:t>
            </a:r>
            <a:r>
              <a:rPr lang="en-US" sz="2800" dirty="0"/>
              <a:t>function </a:t>
            </a:r>
            <a:r>
              <a:rPr lang="en-US" sz="2800" dirty="0" smtClean="0"/>
              <a:t>is </a:t>
            </a:r>
            <a:r>
              <a:rPr lang="en-US" sz="1200" dirty="0" smtClean="0"/>
              <a:t>[</a:t>
            </a:r>
            <a:r>
              <a:rPr lang="en-US" sz="1200" dirty="0"/>
              <a:t>6] </a:t>
            </a:r>
            <a:endParaRPr lang="en-US" sz="12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2800" dirty="0" smtClean="0"/>
              <a:t>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which is simply the distance traveled by a particle                       </a:t>
            </a:r>
          </a:p>
          <a:p>
            <a:r>
              <a:rPr lang="en-US" sz="2800" dirty="0" smtClean="0"/>
              <a:t>     with initial condition      at time </a:t>
            </a:r>
            <a:r>
              <a:rPr lang="en-US" sz="2800" i="1" dirty="0" smtClean="0"/>
              <a:t>t</a:t>
            </a:r>
            <a:r>
              <a:rPr lang="en-US" sz="2800" i="1" baseline="-25000" dirty="0" smtClean="0"/>
              <a:t>0</a:t>
            </a:r>
            <a:endParaRPr lang="en-US" sz="28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86372"/>
              </p:ext>
            </p:extLst>
          </p:nvPr>
        </p:nvGraphicFramePr>
        <p:xfrm>
          <a:off x="2067186" y="4154704"/>
          <a:ext cx="4731920" cy="73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" name="Equation" r:id="rId7" imgW="2133600" imgH="330200" progId="Equation.3">
                  <p:embed/>
                </p:oleObj>
              </mc:Choice>
              <mc:Fallback>
                <p:oleObj name="Equation" r:id="rId7" imgW="2133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7186" y="4154704"/>
                        <a:ext cx="4731920" cy="73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02886"/>
              </p:ext>
            </p:extLst>
          </p:nvPr>
        </p:nvGraphicFramePr>
        <p:xfrm>
          <a:off x="4006320" y="5284721"/>
          <a:ext cx="434987" cy="52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6320" y="5284721"/>
                        <a:ext cx="434987" cy="528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15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Function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are calculating is the distance traveled by a particle in some time 2τ</a:t>
            </a:r>
          </a:p>
          <a:p>
            <a:endParaRPr lang="en-US" dirty="0" smtClean="0"/>
          </a:p>
          <a:p>
            <a:r>
              <a:rPr lang="en-US" dirty="0" smtClean="0"/>
              <a:t>We can then plot each initial point (</a:t>
            </a:r>
            <a:r>
              <a:rPr lang="en-US" i="1" dirty="0" smtClean="0"/>
              <a:t>x</a:t>
            </a:r>
            <a:r>
              <a:rPr lang="en-US" i="1" baseline="-25000" dirty="0" smtClean="0"/>
              <a:t>0</a:t>
            </a:r>
            <a:r>
              <a:rPr lang="en-US" i="1" dirty="0" smtClean="0"/>
              <a:t>,y</a:t>
            </a:r>
            <a:r>
              <a:rPr lang="en-US" i="1" baseline="-25000" dirty="0" smtClean="0"/>
              <a:t>0</a:t>
            </a:r>
            <a:r>
              <a:rPr lang="en-US" dirty="0" smtClean="0"/>
              <a:t>) with it’s corresponding M value being represented using a color scale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02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84904"/>
            <a:ext cx="3008376" cy="701885"/>
          </a:xfrm>
        </p:spPr>
        <p:txBody>
          <a:bodyPr/>
          <a:lstStyle/>
          <a:p>
            <a:r>
              <a:rPr lang="en-US" dirty="0" smtClean="0"/>
              <a:t>M Function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654443"/>
            <a:ext cx="3008376" cy="441717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 Function Applied to the </a:t>
            </a:r>
            <a:r>
              <a:rPr lang="en-US" dirty="0" err="1" smtClean="0"/>
              <a:t>Kuroshio</a:t>
            </a:r>
            <a:r>
              <a:rPr lang="en-US" dirty="0" smtClean="0"/>
              <a:t> current (May 2 2003)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τ</a:t>
            </a:r>
            <a:r>
              <a:rPr lang="en-US" dirty="0" smtClean="0"/>
              <a:t>= 15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Contrast between blue and red: unstable manifold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region in center, eddy, short path distance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Red, fast moving particles in the current</a:t>
            </a:r>
            <a:endParaRPr lang="en-US" dirty="0"/>
          </a:p>
        </p:txBody>
      </p:sp>
      <p:pic>
        <p:nvPicPr>
          <p:cNvPr id="6" name="Picture 5" descr="MFun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76" y="1654443"/>
            <a:ext cx="3931368" cy="22571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99528"/>
              </p:ext>
            </p:extLst>
          </p:nvPr>
        </p:nvGraphicFramePr>
        <p:xfrm>
          <a:off x="4735630" y="4980001"/>
          <a:ext cx="3278150" cy="561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4" imgW="1854200" imgH="317500" progId="Equation.3">
                  <p:embed/>
                </p:oleObj>
              </mc:Choice>
              <mc:Fallback>
                <p:oleObj name="Equation" r:id="rId4" imgW="1854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5630" y="4980001"/>
                        <a:ext cx="3278150" cy="561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3947" y="6355713"/>
            <a:ext cx="6522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Mancho</a:t>
            </a:r>
            <a:r>
              <a:rPr lang="en-US" sz="1100" dirty="0"/>
              <a:t> A. M., Mendoza C. “Hidden Geometry of Ocean Flows”. Physical Review Letters 105(3) (2010). </a:t>
            </a:r>
          </a:p>
        </p:txBody>
      </p:sp>
    </p:spTree>
    <p:extLst>
      <p:ext uri="{BB962C8B-B14F-4D97-AF65-F5344CB8AC3E}">
        <p14:creationId xmlns:p14="http://schemas.microsoft.com/office/powerpoint/2010/main" val="368009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Lagrangian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50" y="4210724"/>
            <a:ext cx="8302597" cy="2241863"/>
          </a:xfrm>
        </p:spPr>
        <p:txBody>
          <a:bodyPr>
            <a:normAutofit/>
          </a:bodyPr>
          <a:lstStyle/>
          <a:p>
            <a:r>
              <a:rPr lang="en-US" dirty="0" smtClean="0"/>
              <a:t>We have points on a domain, split it up into cells</a:t>
            </a:r>
          </a:p>
          <a:p>
            <a:pPr lvl="1"/>
            <a:r>
              <a:rPr lang="en-US" dirty="0" smtClean="0"/>
              <a:t>Each cell has 100 points, evenly distributed</a:t>
            </a:r>
          </a:p>
          <a:p>
            <a:r>
              <a:rPr lang="en-US" dirty="0" smtClean="0"/>
              <a:t>Turn 2D grid into a 1D vector</a:t>
            </a:r>
          </a:p>
          <a:p>
            <a:pPr lvl="1"/>
            <a:r>
              <a:rPr lang="en-US" dirty="0" smtClean="0"/>
              <a:t>values are the number of points in that grid space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827853"/>
              </p:ext>
            </p:extLst>
          </p:nvPr>
        </p:nvGraphicFramePr>
        <p:xfrm>
          <a:off x="6348740" y="1893865"/>
          <a:ext cx="1896735" cy="256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Equation" r:id="rId3" imgW="1524000" imgH="2235200" progId="Equation.3">
                  <p:embed/>
                </p:oleObj>
              </mc:Choice>
              <mc:Fallback>
                <p:oleObj name="Equation" r:id="rId3" imgW="1524000" imgH="223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8740" y="1893865"/>
                        <a:ext cx="1896735" cy="256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dots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5" y="1817870"/>
            <a:ext cx="1595063" cy="1620449"/>
          </a:xfrm>
          <a:prstGeom prst="rect">
            <a:avLst/>
          </a:prstGeom>
        </p:spPr>
      </p:pic>
      <p:pic>
        <p:nvPicPr>
          <p:cNvPr id="8" name="Picture 7" descr="dots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56" y="1817870"/>
            <a:ext cx="1499587" cy="156143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536696"/>
              </p:ext>
            </p:extLst>
          </p:nvPr>
        </p:nvGraphicFramePr>
        <p:xfrm>
          <a:off x="2399087" y="2467075"/>
          <a:ext cx="378758" cy="33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Equation" r:id="rId7" imgW="203200" imgH="127000" progId="Equation.3">
                  <p:embed/>
                </p:oleObj>
              </mc:Choice>
              <mc:Fallback>
                <p:oleObj name="Equation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99087" y="2467075"/>
                        <a:ext cx="378758" cy="33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33774"/>
              </p:ext>
            </p:extLst>
          </p:nvPr>
        </p:nvGraphicFramePr>
        <p:xfrm>
          <a:off x="1964450" y="3643566"/>
          <a:ext cx="1266943" cy="51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9" imgW="558800" imgH="228600" progId="Equation.3">
                  <p:embed/>
                </p:oleObj>
              </mc:Choice>
              <mc:Fallback>
                <p:oleObj name="Equation" r:id="rId9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4450" y="3643566"/>
                        <a:ext cx="1266943" cy="51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47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Lagrangian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62363"/>
            <a:ext cx="7345363" cy="1998331"/>
          </a:xfrm>
        </p:spPr>
        <p:txBody>
          <a:bodyPr/>
          <a:lstStyle/>
          <a:p>
            <a:r>
              <a:rPr lang="en-US" dirty="0" smtClean="0"/>
              <a:t>Want to solve for some transition matrix with elements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xy</a:t>
            </a:r>
            <a:r>
              <a:rPr lang="en-US" dirty="0" smtClean="0"/>
              <a:t> that gives us the probability that a point in cell x</a:t>
            </a:r>
            <a:r>
              <a:rPr lang="en-US" i="1" baseline="-25000" dirty="0" smtClean="0"/>
              <a:t>i</a:t>
            </a:r>
            <a:r>
              <a:rPr lang="en-US" dirty="0" smtClean="0"/>
              <a:t> will end up in cell </a:t>
            </a:r>
            <a:r>
              <a:rPr lang="en-US" dirty="0" err="1" smtClean="0"/>
              <a:t>y</a:t>
            </a:r>
            <a:r>
              <a:rPr lang="en-US" i="1" baseline="-25000" dirty="0" err="1" smtClean="0"/>
              <a:t>j</a:t>
            </a:r>
            <a:r>
              <a:rPr lang="en-US" dirty="0" smtClean="0"/>
              <a:t> </a:t>
            </a:r>
            <a:r>
              <a:rPr lang="en-US" sz="1200" dirty="0" smtClean="0"/>
              <a:t>[7]</a:t>
            </a:r>
            <a:endParaRPr lang="en-US" sz="1200" i="1" baseline="-250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32714"/>
              </p:ext>
            </p:extLst>
          </p:nvPr>
        </p:nvGraphicFramePr>
        <p:xfrm>
          <a:off x="2020875" y="3217270"/>
          <a:ext cx="48037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3" imgW="4648200" imgH="1003300" progId="Equation.3">
                  <p:embed/>
                </p:oleObj>
              </mc:Choice>
              <mc:Fallback>
                <p:oleObj name="Equation" r:id="rId3" imgW="46482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0875" y="3217270"/>
                        <a:ext cx="4803775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113" y="4645596"/>
            <a:ext cx="77429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Compute SVD of T matrix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Largest eigenvalues (with corresponding eigenvectors) can help reconstruct dominating dynamics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3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880557"/>
            <a:ext cx="7345363" cy="2534881"/>
          </a:xfrm>
        </p:spPr>
        <p:txBody>
          <a:bodyPr/>
          <a:lstStyle/>
          <a:p>
            <a:r>
              <a:rPr lang="en-US" dirty="0" smtClean="0"/>
              <a:t>2.3 GHz Intel </a:t>
            </a:r>
            <a:r>
              <a:rPr lang="en-US" dirty="0"/>
              <a:t>Core </a:t>
            </a:r>
            <a:r>
              <a:rPr lang="en-US" dirty="0" smtClean="0"/>
              <a:t>i5 Processor </a:t>
            </a:r>
            <a:endParaRPr lang="en-US" dirty="0"/>
          </a:p>
          <a:p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Parallel Processing for the Interpolation and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1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Ocean Modeling System (ROMS)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99" y="2102528"/>
            <a:ext cx="5190796" cy="3790730"/>
          </a:xfrm>
        </p:spPr>
        <p:txBody>
          <a:bodyPr>
            <a:normAutofit/>
          </a:bodyPr>
          <a:lstStyle/>
          <a:p>
            <a:r>
              <a:rPr lang="en-US" dirty="0"/>
              <a:t>“ROMS is a free-surface, terrain-following, primitive equations ocean model widely used by the scientific community for a diverse range of applications</a:t>
            </a:r>
            <a:r>
              <a:rPr lang="en-US" dirty="0" smtClean="0"/>
              <a:t>”</a:t>
            </a:r>
            <a:r>
              <a:rPr lang="en-US" sz="1200" dirty="0" smtClean="0"/>
              <a:t> [2]</a:t>
            </a:r>
          </a:p>
          <a:p>
            <a:r>
              <a:rPr lang="en-US" dirty="0" smtClean="0"/>
              <a:t>We will use the system to generate simulated data of the Chesapeake bay, on which I will perform my analysis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09117" y="6329292"/>
            <a:ext cx="2361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 of the UMD ROMS group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405" t="6714" r="31934" b="5863"/>
          <a:stretch/>
        </p:blipFill>
        <p:spPr>
          <a:xfrm>
            <a:off x="5888031" y="1966597"/>
            <a:ext cx="2264689" cy="37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13730"/>
            <a:ext cx="7345363" cy="45493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Interpolation: </a:t>
            </a:r>
          </a:p>
          <a:p>
            <a:pPr lvl="1"/>
            <a:r>
              <a:rPr lang="en-US" dirty="0" smtClean="0"/>
              <a:t>Run code on some analytically known function </a:t>
            </a:r>
            <a:r>
              <a:rPr lang="en-US" sz="1200" dirty="0" smtClean="0"/>
              <a:t>[3]</a:t>
            </a:r>
            <a:endParaRPr lang="en-US" sz="12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Trajectories:</a:t>
            </a:r>
          </a:p>
          <a:p>
            <a:pPr lvl="1"/>
            <a:r>
              <a:rPr lang="en-US" dirty="0" smtClean="0"/>
              <a:t>Can test code against well known solvers, such as ODE45</a:t>
            </a:r>
          </a:p>
          <a:p>
            <a:pPr lvl="1"/>
            <a:r>
              <a:rPr lang="en-US" dirty="0" smtClean="0"/>
              <a:t>Can compare to trajectories calculated using ROMS</a:t>
            </a:r>
          </a:p>
          <a:p>
            <a:pPr marL="35083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8740"/>
              </p:ext>
            </p:extLst>
          </p:nvPr>
        </p:nvGraphicFramePr>
        <p:xfrm>
          <a:off x="2358593" y="2975653"/>
          <a:ext cx="4260919" cy="13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3" imgW="2552700" imgH="800100" progId="Equation.3">
                  <p:embed/>
                </p:oleObj>
              </mc:Choice>
              <mc:Fallback>
                <p:oleObj name="Equation" r:id="rId3" imgW="25527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8593" y="2975653"/>
                        <a:ext cx="4260919" cy="133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98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Lagrangian Analysis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66" y="1955109"/>
            <a:ext cx="7977304" cy="43426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Apply both methods to well studied systems with unstable/stable manifolds</a:t>
            </a:r>
          </a:p>
          <a:p>
            <a:pPr lvl="1"/>
            <a:r>
              <a:rPr lang="en-US" sz="2800" dirty="0" smtClean="0"/>
              <a:t>Example: The </a:t>
            </a:r>
            <a:r>
              <a:rPr lang="en-US" sz="2800" dirty="0" err="1" smtClean="0"/>
              <a:t>undamped</a:t>
            </a:r>
            <a:r>
              <a:rPr lang="en-US" sz="2800" dirty="0" smtClean="0"/>
              <a:t> </a:t>
            </a:r>
            <a:r>
              <a:rPr lang="en-US" sz="2800" dirty="0" err="1" smtClean="0"/>
              <a:t>Duffing</a:t>
            </a:r>
            <a:r>
              <a:rPr lang="en-US" sz="2800" dirty="0" smtClean="0"/>
              <a:t> equation </a:t>
            </a:r>
            <a:r>
              <a:rPr lang="en-US" sz="1200" dirty="0" smtClean="0"/>
              <a:t>[8],[9]</a:t>
            </a:r>
          </a:p>
          <a:p>
            <a:pPr marL="350838" lvl="1" indent="0">
              <a:buNone/>
            </a:pPr>
            <a:endParaRPr lang="en-US" dirty="0" smtClean="0"/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endParaRPr lang="en-US" dirty="0" smtClean="0"/>
          </a:p>
          <a:p>
            <a:pPr marL="350838" lvl="1" indent="0">
              <a:buNone/>
            </a:pPr>
            <a:endParaRPr lang="en-US" dirty="0" smtClean="0"/>
          </a:p>
          <a:p>
            <a:pPr marL="350838" lvl="1" indent="0">
              <a:buNone/>
            </a:pPr>
            <a:endParaRPr lang="en-US" dirty="0" smtClean="0"/>
          </a:p>
          <a:p>
            <a:r>
              <a:rPr lang="en-US" sz="2800" dirty="0" smtClean="0"/>
              <a:t>Compare methods to one another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2656" y="6335217"/>
            <a:ext cx="3262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2"/>
              </a:rPr>
              <a:t>http://dx.doi.org/10.1016/S0960-0779(03)00387-4</a:t>
            </a:r>
            <a:endParaRPr lang="en-US" sz="1100" dirty="0"/>
          </a:p>
        </p:txBody>
      </p:sp>
      <p:pic>
        <p:nvPicPr>
          <p:cNvPr id="5" name="Picture 4" descr="duffingPha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"/>
          <a:stretch/>
        </p:blipFill>
        <p:spPr>
          <a:xfrm>
            <a:off x="3167303" y="3508626"/>
            <a:ext cx="3145494" cy="21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Stage 1: October – Late November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2"/>
            <a:r>
              <a:rPr lang="en-US" dirty="0" smtClean="0"/>
              <a:t>Bilinear without interpolating in time (October)</a:t>
            </a:r>
          </a:p>
          <a:p>
            <a:pPr lvl="2"/>
            <a:r>
              <a:rPr lang="en-US" dirty="0" smtClean="0"/>
              <a:t>Bicubic without interpolating in time (October)</a:t>
            </a:r>
          </a:p>
          <a:p>
            <a:pPr lvl="2"/>
            <a:r>
              <a:rPr lang="en-US" dirty="0" smtClean="0"/>
              <a:t>Bicubic with 3</a:t>
            </a:r>
            <a:r>
              <a:rPr lang="en-US" baseline="30000" dirty="0" smtClean="0"/>
              <a:t>rd</a:t>
            </a:r>
            <a:r>
              <a:rPr lang="en-US" dirty="0" smtClean="0"/>
              <a:t> order </a:t>
            </a:r>
            <a:r>
              <a:rPr lang="en-US" dirty="0"/>
              <a:t>L</a:t>
            </a:r>
            <a:r>
              <a:rPr lang="en-US" dirty="0" smtClean="0"/>
              <a:t>agrange polynomial interpolation in time (November)</a:t>
            </a:r>
          </a:p>
          <a:p>
            <a:pPr lvl="2"/>
            <a:r>
              <a:rPr lang="en-US" dirty="0" smtClean="0"/>
              <a:t>Time permitting: Parallelize the interpolation process</a:t>
            </a:r>
          </a:p>
          <a:p>
            <a:r>
              <a:rPr lang="en-US" dirty="0" smtClean="0"/>
              <a:t>Stage 2: Late November – December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(November)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</a:t>
            </a:r>
            <a:r>
              <a:rPr lang="en-US" dirty="0" err="1" smtClean="0"/>
              <a:t>Fehlberg</a:t>
            </a:r>
            <a:r>
              <a:rPr lang="en-US" dirty="0" smtClean="0"/>
              <a:t> (November-Early December)</a:t>
            </a:r>
          </a:p>
          <a:p>
            <a:pPr lvl="1"/>
            <a:r>
              <a:rPr lang="en-US" dirty="0" smtClean="0"/>
              <a:t>Time permitting: Adjustable time steps</a:t>
            </a:r>
          </a:p>
        </p:txBody>
      </p:sp>
    </p:spTree>
    <p:extLst>
      <p:ext uri="{BB962C8B-B14F-4D97-AF65-F5344CB8AC3E}">
        <p14:creationId xmlns:p14="http://schemas.microsoft.com/office/powerpoint/2010/main" val="121199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587669" cy="3931920"/>
          </a:xfrm>
        </p:spPr>
        <p:txBody>
          <a:bodyPr/>
          <a:lstStyle/>
          <a:p>
            <a:r>
              <a:rPr lang="en-US" dirty="0" smtClean="0"/>
              <a:t>We would like to be able to analyze the dynamics of the Chesapeake bay using a discrete data set</a:t>
            </a:r>
          </a:p>
          <a:p>
            <a:pPr lvl="1"/>
            <a:r>
              <a:rPr lang="en-US" dirty="0" smtClean="0"/>
              <a:t>Coherent structures:</a:t>
            </a:r>
          </a:p>
          <a:p>
            <a:pPr lvl="3"/>
            <a:r>
              <a:rPr lang="en-US" dirty="0" smtClean="0"/>
              <a:t>Structures that separate dynamically different sets of particles [1]</a:t>
            </a:r>
          </a:p>
          <a:p>
            <a:pPr lvl="3"/>
            <a:r>
              <a:rPr lang="en-US" dirty="0" smtClean="0"/>
              <a:t>We want to identify these structures</a:t>
            </a:r>
          </a:p>
          <a:p>
            <a:pPr marL="808038" lvl="3" indent="0">
              <a:buNone/>
            </a:pPr>
            <a:endParaRPr lang="en-US" dirty="0" smtClean="0"/>
          </a:p>
          <a:p>
            <a:pPr marL="579438" lvl="2" indent="0">
              <a:buNone/>
            </a:pPr>
            <a:r>
              <a:rPr lang="en-US" dirty="0" smtClean="0"/>
              <a:t>Examples of Coherent Structures: </a:t>
            </a:r>
          </a:p>
          <a:p>
            <a:pPr lvl="2"/>
            <a:r>
              <a:rPr lang="en-US" dirty="0" smtClean="0"/>
              <a:t>Hurricanes </a:t>
            </a:r>
          </a:p>
          <a:p>
            <a:pPr lvl="2"/>
            <a:r>
              <a:rPr lang="en-US" dirty="0" smtClean="0"/>
              <a:t>Jet Streams</a:t>
            </a:r>
          </a:p>
          <a:p>
            <a:pPr marL="579438" lvl="2" indent="0">
              <a:buNone/>
            </a:pPr>
            <a:endParaRPr lang="en-US" dirty="0"/>
          </a:p>
        </p:txBody>
      </p:sp>
      <p:pic>
        <p:nvPicPr>
          <p:cNvPr id="4" name="Picture 3" descr="katrina-08-28-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80" y="4396086"/>
            <a:ext cx="2890001" cy="1806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9370" y="6341432"/>
            <a:ext cx="3864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www.katrina.noaa.gov</a:t>
            </a:r>
            <a:r>
              <a:rPr lang="en-US" sz="1100" dirty="0"/>
              <a:t>/images/katrina-08-28-2005.jpg</a:t>
            </a:r>
          </a:p>
        </p:txBody>
      </p:sp>
    </p:spTree>
    <p:extLst>
      <p:ext uri="{BB962C8B-B14F-4D97-AF65-F5344CB8AC3E}">
        <p14:creationId xmlns:p14="http://schemas.microsoft.com/office/powerpoint/2010/main" val="173256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Schedule: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3: January – mid February </a:t>
            </a:r>
          </a:p>
          <a:p>
            <a:pPr lvl="1"/>
            <a:r>
              <a:rPr lang="en-US" dirty="0"/>
              <a:t>Lagrangian analysis using </a:t>
            </a:r>
            <a:r>
              <a:rPr lang="en-US" dirty="0" smtClean="0"/>
              <a:t>M - </a:t>
            </a:r>
            <a:r>
              <a:rPr lang="en-US" dirty="0"/>
              <a:t>Function </a:t>
            </a:r>
          </a:p>
          <a:p>
            <a:r>
              <a:rPr lang="en-US" dirty="0"/>
              <a:t>Stage 4: Mid February – April</a:t>
            </a:r>
          </a:p>
          <a:p>
            <a:pPr lvl="1"/>
            <a:r>
              <a:rPr lang="en-US" dirty="0"/>
              <a:t>Lagrangian analysis using probabilistic </a:t>
            </a:r>
            <a:r>
              <a:rPr lang="en-US" dirty="0" smtClean="0"/>
              <a:t>method</a:t>
            </a:r>
          </a:p>
          <a:p>
            <a:pPr lvl="2"/>
            <a:r>
              <a:rPr lang="en-US" dirty="0" smtClean="0"/>
              <a:t>Set up indexing (February)</a:t>
            </a:r>
          </a:p>
          <a:p>
            <a:pPr lvl="2"/>
            <a:r>
              <a:rPr lang="en-US" dirty="0" smtClean="0"/>
              <a:t>Solve the system D</a:t>
            </a:r>
            <a:r>
              <a:rPr lang="en-US" baseline="-25000" dirty="0" smtClean="0"/>
              <a:t>i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(Early March)</a:t>
            </a:r>
          </a:p>
          <a:p>
            <a:pPr lvl="2"/>
            <a:r>
              <a:rPr lang="en-US" dirty="0" smtClean="0"/>
              <a:t>SVD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ij</a:t>
            </a:r>
            <a:r>
              <a:rPr lang="en-US" dirty="0" smtClean="0"/>
              <a:t>: Get eigenvectors and eigenvalues (March)</a:t>
            </a:r>
          </a:p>
          <a:p>
            <a:pPr lvl="2"/>
            <a:r>
              <a:rPr lang="en-US" dirty="0" smtClean="0"/>
              <a:t>Time permitting: Create my own SVD code (April)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Deliverables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71883"/>
            <a:ext cx="7345363" cy="4193638"/>
          </a:xfrm>
        </p:spPr>
        <p:txBody>
          <a:bodyPr>
            <a:normAutofit/>
          </a:bodyPr>
          <a:lstStyle/>
          <a:p>
            <a:r>
              <a:rPr lang="en-US" dirty="0" smtClean="0"/>
              <a:t>Code for interpolating ROMS data and calculating trajectories for the set of initial conditions</a:t>
            </a:r>
          </a:p>
          <a:p>
            <a:r>
              <a:rPr lang="en-US" dirty="0" smtClean="0"/>
              <a:t>Code for the M-Function analysis</a:t>
            </a:r>
          </a:p>
          <a:p>
            <a:r>
              <a:rPr lang="en-US" dirty="0" smtClean="0"/>
              <a:t>Code that calculates the transition matrix, its eigenvectors and eigenvalues</a:t>
            </a:r>
          </a:p>
          <a:p>
            <a:r>
              <a:rPr lang="en-US" dirty="0" smtClean="0"/>
              <a:t>Comparison of M-Function and Transition matrix methods</a:t>
            </a:r>
          </a:p>
          <a:p>
            <a:r>
              <a:rPr lang="en-US" dirty="0" smtClean="0"/>
              <a:t>ROMS data set</a:t>
            </a:r>
          </a:p>
        </p:txBody>
      </p:sp>
    </p:spTree>
    <p:extLst>
      <p:ext uri="{BB962C8B-B14F-4D97-AF65-F5344CB8AC3E}">
        <p14:creationId xmlns:p14="http://schemas.microsoft.com/office/powerpoint/2010/main" val="17115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944" y="1032274"/>
            <a:ext cx="793630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</a:t>
            </a:r>
            <a:r>
              <a:rPr lang="en-US" dirty="0" err="1" smtClean="0"/>
              <a:t>Shadden</a:t>
            </a:r>
            <a:r>
              <a:rPr lang="en-US" dirty="0"/>
              <a:t>, S. C</a:t>
            </a:r>
            <a:r>
              <a:rPr lang="en-US" dirty="0" smtClean="0"/>
              <a:t>., </a:t>
            </a:r>
            <a:r>
              <a:rPr lang="en-US" dirty="0" err="1" smtClean="0"/>
              <a:t>Lekien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., Marsden </a:t>
            </a:r>
            <a:r>
              <a:rPr lang="en-US" dirty="0"/>
              <a:t>J. </a:t>
            </a:r>
            <a:r>
              <a:rPr lang="en-US" dirty="0" smtClean="0"/>
              <a:t>E. </a:t>
            </a:r>
            <a:r>
              <a:rPr lang="en-US" dirty="0"/>
              <a:t>"Definition and properties of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Lagrangian </a:t>
            </a:r>
            <a:r>
              <a:rPr lang="en-US" dirty="0"/>
              <a:t>coherent structures from finite-time </a:t>
            </a:r>
            <a:r>
              <a:rPr lang="en-US" dirty="0" err="1"/>
              <a:t>Lyapunov</a:t>
            </a:r>
            <a:r>
              <a:rPr lang="en-US" dirty="0"/>
              <a:t> exponents in two</a:t>
            </a:r>
            <a:r>
              <a:rPr lang="en-US" dirty="0" smtClean="0"/>
              <a:t>- </a:t>
            </a:r>
          </a:p>
          <a:p>
            <a:r>
              <a:rPr lang="en-US" dirty="0"/>
              <a:t> </a:t>
            </a:r>
            <a:r>
              <a:rPr lang="en-US" dirty="0" smtClean="0"/>
              <a:t>     dimensional </a:t>
            </a:r>
            <a:r>
              <a:rPr lang="en-US" dirty="0"/>
              <a:t>aperiodic flows". </a:t>
            </a:r>
            <a:r>
              <a:rPr lang="en-US" dirty="0" err="1"/>
              <a:t>Physica</a:t>
            </a:r>
            <a:r>
              <a:rPr lang="en-US" dirty="0"/>
              <a:t> D: Nonlinear Phenomena </a:t>
            </a:r>
            <a:r>
              <a:rPr lang="en-US" dirty="0" smtClean="0"/>
              <a:t>212, </a:t>
            </a:r>
            <a:r>
              <a:rPr lang="en-US" dirty="0"/>
              <a:t>(2005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(3–4</a:t>
            </a:r>
            <a:r>
              <a:rPr lang="en-US" dirty="0" smtClean="0"/>
              <a:t>), </a:t>
            </a:r>
            <a:r>
              <a:rPr lang="en-US" dirty="0"/>
              <a:t>271–</a:t>
            </a:r>
            <a:r>
              <a:rPr lang="en-US" dirty="0" smtClean="0"/>
              <a:t>304</a:t>
            </a:r>
          </a:p>
          <a:p>
            <a:endParaRPr lang="en-US" dirty="0" smtClean="0"/>
          </a:p>
          <a:p>
            <a:r>
              <a:rPr lang="en-US" dirty="0" smtClean="0"/>
              <a:t>[2] ROMS </a:t>
            </a:r>
            <a:r>
              <a:rPr lang="en-US" dirty="0"/>
              <a:t>wiki: Numerical Solution Technique. April 2012. Last visited: Sept.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22 </a:t>
            </a:r>
            <a:r>
              <a:rPr lang="en-US" dirty="0"/>
              <a:t>2013. &lt;https://</a:t>
            </a:r>
            <a:r>
              <a:rPr lang="en-US" dirty="0" err="1"/>
              <a:t>www.myroms.org</a:t>
            </a:r>
            <a:r>
              <a:rPr lang="en-US" dirty="0"/>
              <a:t>/wiki/</a:t>
            </a:r>
            <a:r>
              <a:rPr lang="en-US" dirty="0" err="1"/>
              <a:t>index.php</a:t>
            </a:r>
            <a:r>
              <a:rPr lang="en-US" dirty="0" smtClean="0"/>
              <a:t>/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Numerical_Solution_Technique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 smtClean="0"/>
              <a:t>[3] </a:t>
            </a:r>
            <a:r>
              <a:rPr lang="en-US" dirty="0" err="1" smtClean="0"/>
              <a:t>Mancho</a:t>
            </a:r>
            <a:r>
              <a:rPr lang="en-US" dirty="0" smtClean="0"/>
              <a:t> A. M., Small D., Wiggins S. “A comparison of methods for   </a:t>
            </a:r>
          </a:p>
          <a:p>
            <a:r>
              <a:rPr lang="en-US" dirty="0"/>
              <a:t> </a:t>
            </a:r>
            <a:r>
              <a:rPr lang="en-US" dirty="0" smtClean="0"/>
              <a:t>     interpolating chaotic flows from discrete velocity data”. Computers &amp; </a:t>
            </a:r>
          </a:p>
          <a:p>
            <a:r>
              <a:rPr lang="en-US" dirty="0"/>
              <a:t> </a:t>
            </a:r>
            <a:r>
              <a:rPr lang="en-US" dirty="0" smtClean="0"/>
              <a:t>     Fluids, 35 (2006), 416-428.</a:t>
            </a:r>
          </a:p>
          <a:p>
            <a:endParaRPr lang="en-US" dirty="0"/>
          </a:p>
          <a:p>
            <a:r>
              <a:rPr lang="en-US" dirty="0" smtClean="0"/>
              <a:t>[4] Xiao </a:t>
            </a:r>
            <a:r>
              <a:rPr lang="en-US" dirty="0" err="1"/>
              <a:t>Shu</a:t>
            </a:r>
            <a:r>
              <a:rPr lang="en-US" dirty="0"/>
              <a:t>. “Bicubic Interpolation” McMaster University, Canada. March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2013.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://www.ece.mcmaster.ca/~xwu/3sk3/</a:t>
            </a:r>
            <a:r>
              <a:rPr lang="en-US" dirty="0" smtClean="0">
                <a:hlinkClick r:id="rId2"/>
              </a:rPr>
              <a:t>interpolation.pdf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[5] Greg </a:t>
            </a:r>
            <a:r>
              <a:rPr lang="en-US" dirty="0" err="1"/>
              <a:t>Fasshauer</a:t>
            </a:r>
            <a:r>
              <a:rPr lang="en-US" dirty="0"/>
              <a:t>. “Chapter 5: Error Control” Illinois Institute </a:t>
            </a:r>
            <a:r>
              <a:rPr lang="en-US" dirty="0" smtClean="0"/>
              <a:t>of Technology</a:t>
            </a:r>
            <a:r>
              <a:rPr lang="en-US" dirty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  Chicago</a:t>
            </a:r>
            <a:r>
              <a:rPr lang="en-US" dirty="0"/>
              <a:t>, IL. April 24, 2007</a:t>
            </a:r>
            <a:r>
              <a:rPr lang="en-US" dirty="0" smtClean="0"/>
              <a:t>.    </a:t>
            </a:r>
          </a:p>
          <a:p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     http</a:t>
            </a:r>
            <a:r>
              <a:rPr lang="en-US" dirty="0">
                <a:hlinkClick r:id="rId3"/>
              </a:rPr>
              <a:t>://www.math.iit.edu/~fass/478578_Chapter_5.</a:t>
            </a:r>
            <a:r>
              <a:rPr lang="en-US" dirty="0" smtClean="0">
                <a:hlinkClick r:id="rId3"/>
              </a:rPr>
              <a:t>pdf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7218" y="366783"/>
            <a:ext cx="763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606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44" y="1630772"/>
            <a:ext cx="858247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[6] </a:t>
            </a:r>
            <a:r>
              <a:rPr lang="en-US" dirty="0" err="1" smtClean="0"/>
              <a:t>Mancho</a:t>
            </a:r>
            <a:r>
              <a:rPr lang="en-US" dirty="0" smtClean="0"/>
              <a:t> </a:t>
            </a:r>
            <a:r>
              <a:rPr lang="en-US" dirty="0"/>
              <a:t>A. M., Mendoza C. “Hidden Geometry of Ocean Flows”. Physical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Review </a:t>
            </a:r>
            <a:r>
              <a:rPr lang="en-US" dirty="0"/>
              <a:t>Letters 105(3) (2010). </a:t>
            </a:r>
          </a:p>
          <a:p>
            <a:endParaRPr lang="en-US" dirty="0"/>
          </a:p>
          <a:p>
            <a:r>
              <a:rPr lang="en-US" dirty="0" smtClean="0"/>
              <a:t>[7] </a:t>
            </a:r>
            <a:r>
              <a:rPr lang="en-US" dirty="0" err="1" smtClean="0"/>
              <a:t>Froyland</a:t>
            </a:r>
            <a:r>
              <a:rPr lang="en-US" dirty="0" smtClean="0"/>
              <a:t> </a:t>
            </a:r>
            <a:r>
              <a:rPr lang="en-US" dirty="0"/>
              <a:t>G., et al. “Coherent sets for </a:t>
            </a:r>
            <a:r>
              <a:rPr lang="en-US" dirty="0" err="1"/>
              <a:t>nonautonomous</a:t>
            </a:r>
            <a:r>
              <a:rPr lang="en-US" dirty="0"/>
              <a:t> dynamical systems”. </a:t>
            </a:r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Physica</a:t>
            </a:r>
            <a:r>
              <a:rPr lang="en-US" dirty="0" smtClean="0"/>
              <a:t> </a:t>
            </a:r>
            <a:r>
              <a:rPr lang="en-US" dirty="0"/>
              <a:t>D 239 (2010) 1527 – 1541.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[8] </a:t>
            </a:r>
            <a:r>
              <a:rPr lang="en-US" dirty="0" err="1" smtClean="0"/>
              <a:t>Alligood</a:t>
            </a:r>
            <a:r>
              <a:rPr lang="en-US" dirty="0"/>
              <a:t>, </a:t>
            </a:r>
            <a:r>
              <a:rPr lang="en-US" dirty="0" smtClean="0"/>
              <a:t>K. </a:t>
            </a:r>
            <a:r>
              <a:rPr lang="en-US" dirty="0"/>
              <a:t>T., </a:t>
            </a:r>
            <a:r>
              <a:rPr lang="en-US" dirty="0" smtClean="0"/>
              <a:t>Sauer T. </a:t>
            </a:r>
            <a:r>
              <a:rPr lang="en-US" dirty="0"/>
              <a:t>D</a:t>
            </a:r>
            <a:r>
              <a:rPr lang="en-US" dirty="0" smtClean="0"/>
              <a:t>., </a:t>
            </a:r>
            <a:r>
              <a:rPr lang="en-US" dirty="0"/>
              <a:t>and </a:t>
            </a:r>
            <a:r>
              <a:rPr lang="en-US" dirty="0" err="1" smtClean="0"/>
              <a:t>Yorke</a:t>
            </a:r>
            <a:r>
              <a:rPr lang="en-US" dirty="0" smtClean="0"/>
              <a:t> J. </a:t>
            </a:r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i="1" dirty="0"/>
              <a:t>Chaos</a:t>
            </a:r>
            <a:r>
              <a:rPr lang="en-US" dirty="0"/>
              <a:t>. </a:t>
            </a:r>
            <a:r>
              <a:rPr lang="en-US" dirty="0" smtClean="0"/>
              <a:t>Springer </a:t>
            </a:r>
            <a:r>
              <a:rPr lang="en-US" dirty="0"/>
              <a:t>New York, 1996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(</a:t>
            </a:r>
            <a:r>
              <a:rPr lang="en-US" dirty="0" err="1" smtClean="0"/>
              <a:t>pp</a:t>
            </a:r>
            <a:r>
              <a:rPr lang="en-US" dirty="0" smtClean="0"/>
              <a:t> 406-407)</a:t>
            </a:r>
          </a:p>
          <a:p>
            <a:endParaRPr lang="en-US" dirty="0" smtClean="0"/>
          </a:p>
          <a:p>
            <a:r>
              <a:rPr lang="en-US" dirty="0" smtClean="0"/>
              <a:t>[9] </a:t>
            </a:r>
            <a:r>
              <a:rPr lang="en-US" dirty="0" err="1" smtClean="0"/>
              <a:t>Lenci</a:t>
            </a:r>
            <a:r>
              <a:rPr lang="en-US" dirty="0" smtClean="0"/>
              <a:t> S., </a:t>
            </a:r>
            <a:r>
              <a:rPr lang="en-US" dirty="0" err="1" smtClean="0"/>
              <a:t>Rega</a:t>
            </a:r>
            <a:r>
              <a:rPr lang="en-US" dirty="0" smtClean="0"/>
              <a:t> G., “Global </a:t>
            </a:r>
            <a:r>
              <a:rPr lang="en-US" dirty="0"/>
              <a:t>optimal control and system-dependent solutions in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     </a:t>
            </a:r>
            <a:r>
              <a:rPr lang="en-US" dirty="0"/>
              <a:t>hardening Helmholtz–</a:t>
            </a:r>
            <a:r>
              <a:rPr lang="en-US" dirty="0" err="1"/>
              <a:t>Duffing</a:t>
            </a:r>
            <a:r>
              <a:rPr lang="en-US" dirty="0"/>
              <a:t> </a:t>
            </a:r>
            <a:r>
              <a:rPr lang="en-US" dirty="0" smtClean="0"/>
              <a:t>oscillator” </a:t>
            </a:r>
            <a:r>
              <a:rPr lang="en-US" dirty="0"/>
              <a:t>Chaos, </a:t>
            </a:r>
            <a:r>
              <a:rPr lang="en-US" dirty="0" err="1"/>
              <a:t>Solitons</a:t>
            </a:r>
            <a:r>
              <a:rPr lang="en-US" dirty="0"/>
              <a:t> &amp; </a:t>
            </a:r>
            <a:r>
              <a:rPr lang="en-US" dirty="0" smtClean="0"/>
              <a:t>Fractals</a:t>
            </a:r>
            <a:r>
              <a:rPr lang="en-US" dirty="0"/>
              <a:t>,</a:t>
            </a:r>
            <a:r>
              <a:rPr lang="en-US" dirty="0" smtClean="0"/>
              <a:t> 21(5), (2004) </a:t>
            </a:r>
          </a:p>
          <a:p>
            <a:r>
              <a:rPr lang="en-US" dirty="0" smtClean="0"/>
              <a:t>     1031-1046, </a:t>
            </a:r>
            <a:r>
              <a:rPr lang="en-US" dirty="0" smtClean="0">
                <a:hlinkClick r:id="rId2"/>
              </a:rPr>
              <a:t>http://dx.doi.org/10.1016/S0960-0779(03)00387-4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7045" y="467772"/>
            <a:ext cx="8582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3061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Lagrangian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4642"/>
            <a:ext cx="7345363" cy="41708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Eulerian</a:t>
            </a:r>
            <a:r>
              <a:rPr lang="en-US" dirty="0" smtClean="0"/>
              <a:t> vs. Lagrangian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lvl="1"/>
            <a:r>
              <a:rPr lang="en-US" dirty="0" err="1" smtClean="0"/>
              <a:t>Eulerian</a:t>
            </a:r>
            <a:r>
              <a:rPr lang="en-US" dirty="0" smtClean="0"/>
              <a:t>: interested in behavior at a fixed point in space</a:t>
            </a:r>
          </a:p>
          <a:p>
            <a:pPr lvl="2"/>
            <a:r>
              <a:rPr lang="en-US" dirty="0" smtClean="0"/>
              <a:t>Doesn’t tell us about how particles move together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Lagrangian: interested in behavior of a particle as it follows some trajectory</a:t>
            </a:r>
          </a:p>
          <a:p>
            <a:pPr lvl="2"/>
            <a:r>
              <a:rPr lang="en-US" dirty="0" smtClean="0"/>
              <a:t>Our question: What happens to particles with different initial conditions?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3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Lagrangian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4" y="2133601"/>
            <a:ext cx="5826561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We would like to be able to compute the trajectory numerically (integrating the velocity field)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 and v are given on the grid points but when we integrate, the trajectories are not confined to the grid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492366"/>
              </p:ext>
            </p:extLst>
          </p:nvPr>
        </p:nvGraphicFramePr>
        <p:xfrm>
          <a:off x="859798" y="2720725"/>
          <a:ext cx="1055176" cy="189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3" imgW="444500" imgH="800100" progId="Equation.3">
                  <p:embed/>
                </p:oleObj>
              </mc:Choice>
              <mc:Fallback>
                <p:oleObj name="Equation" r:id="rId3" imgW="4445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798" y="2720725"/>
                        <a:ext cx="1055176" cy="1899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0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Lagrangian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 1: Basic Set up</a:t>
            </a:r>
          </a:p>
          <a:p>
            <a:pPr lvl="1"/>
            <a:r>
              <a:rPr lang="en-US" dirty="0" smtClean="0"/>
              <a:t>Writing code to interpolate the discrete velocity field </a:t>
            </a:r>
          </a:p>
          <a:p>
            <a:pPr lvl="1"/>
            <a:r>
              <a:rPr lang="en-US" dirty="0" smtClean="0"/>
              <a:t>Calculating trajectories for given set of initial conditions</a:t>
            </a:r>
          </a:p>
          <a:p>
            <a:r>
              <a:rPr lang="en-US" sz="2800" dirty="0" smtClean="0"/>
              <a:t>Part 2: Lagrangian Analysis</a:t>
            </a:r>
          </a:p>
          <a:p>
            <a:pPr lvl="1"/>
            <a:r>
              <a:rPr lang="en-US" dirty="0" smtClean="0"/>
              <a:t>Qualitative approach </a:t>
            </a:r>
          </a:p>
          <a:p>
            <a:pPr lvl="1"/>
            <a:r>
              <a:rPr lang="en-US" dirty="0" smtClean="0"/>
              <a:t>Probabilistic approach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3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53" y="1848719"/>
            <a:ext cx="8452358" cy="4216802"/>
          </a:xfrm>
        </p:spPr>
        <p:txBody>
          <a:bodyPr>
            <a:normAutofit/>
          </a:bodyPr>
          <a:lstStyle/>
          <a:p>
            <a:r>
              <a:rPr lang="en-US" dirty="0" smtClean="0"/>
              <a:t>Given some discrete velocity field data set we would like to be able to determine the velocity of any point in our domain. </a:t>
            </a:r>
          </a:p>
          <a:p>
            <a:r>
              <a:rPr lang="en-US" dirty="0" smtClean="0"/>
              <a:t>Our data: staggered </a:t>
            </a:r>
            <a:r>
              <a:rPr lang="en-US" dirty="0"/>
              <a:t>variables using Arakawa C-</a:t>
            </a:r>
            <a:r>
              <a:rPr lang="en-US" dirty="0" smtClean="0"/>
              <a:t>grid </a:t>
            </a:r>
            <a:r>
              <a:rPr lang="en-US" sz="1200" dirty="0" smtClean="0"/>
              <a:t>[2]</a:t>
            </a:r>
            <a:endParaRPr lang="en-US" sz="1200" dirty="0"/>
          </a:p>
          <a:p>
            <a:pPr lvl="1"/>
            <a:r>
              <a:rPr lang="en-US" sz="2000" dirty="0"/>
              <a:t>East-west </a:t>
            </a:r>
            <a:r>
              <a:rPr lang="en-US" sz="2000" dirty="0" smtClean="0"/>
              <a:t>velocities (u) are evaluated</a:t>
            </a:r>
          </a:p>
          <a:p>
            <a:pPr marL="350838" lvl="1" indent="0">
              <a:buNone/>
            </a:pPr>
            <a:r>
              <a:rPr lang="en-US" sz="2000" dirty="0" smtClean="0"/>
              <a:t>    on </a:t>
            </a:r>
            <a:r>
              <a:rPr lang="en-US" sz="2000" dirty="0"/>
              <a:t>right and left faces of grid</a:t>
            </a:r>
          </a:p>
          <a:p>
            <a:pPr lvl="1"/>
            <a:r>
              <a:rPr lang="en-US" sz="2000" dirty="0"/>
              <a:t>North-south </a:t>
            </a:r>
            <a:r>
              <a:rPr lang="en-US" sz="2000" dirty="0" smtClean="0"/>
              <a:t>velocities (v) </a:t>
            </a:r>
            <a:r>
              <a:rPr lang="en-US" sz="2000" dirty="0"/>
              <a:t>are </a:t>
            </a:r>
            <a:r>
              <a:rPr lang="en-US" sz="2000" dirty="0" smtClean="0"/>
              <a:t>evaluated</a:t>
            </a:r>
          </a:p>
          <a:p>
            <a:pPr marL="350838" lvl="1" indent="0">
              <a:buNone/>
            </a:pPr>
            <a:r>
              <a:rPr lang="en-US" sz="2000" dirty="0" smtClean="0"/>
              <a:t>    on </a:t>
            </a:r>
            <a:r>
              <a:rPr lang="en-US" sz="2000" dirty="0"/>
              <a:t>the upper and lower faces of the grid </a:t>
            </a:r>
            <a:endParaRPr lang="en-US" sz="2000" dirty="0" smtClean="0"/>
          </a:p>
          <a:p>
            <a:pPr marL="350838" lvl="1" indent="0">
              <a:buNone/>
            </a:pPr>
            <a:endParaRPr lang="en-US" sz="2000" dirty="0" smtClean="0"/>
          </a:p>
          <a:p>
            <a:pPr lvl="1">
              <a:buClr>
                <a:schemeClr val="tx1"/>
              </a:buClr>
              <a:buFont typeface="Lucida Grande"/>
              <a:buChar char="→"/>
            </a:pPr>
            <a:r>
              <a:rPr lang="en-US" sz="2000" dirty="0" smtClean="0"/>
              <a:t>We need to interpolate this data</a:t>
            </a:r>
          </a:p>
          <a:p>
            <a:pPr marL="350838" lvl="1" indent="0">
              <a:buClr>
                <a:schemeClr val="tx1"/>
              </a:buClr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9641" y="6316963"/>
            <a:ext cx="6365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www.myroms.org</a:t>
            </a:r>
            <a:r>
              <a:rPr lang="en-US" sz="1100" dirty="0"/>
              <a:t>/wiki/</a:t>
            </a:r>
            <a:r>
              <a:rPr lang="en-US" sz="1100" dirty="0" err="1"/>
              <a:t>index.php</a:t>
            </a:r>
            <a:r>
              <a:rPr lang="en-US" sz="1100" dirty="0"/>
              <a:t>/</a:t>
            </a:r>
            <a:r>
              <a:rPr lang="en-US" sz="1100" dirty="0" err="1"/>
              <a:t>Numerical_Solution_Technique#Horizontal_Discretization</a:t>
            </a:r>
            <a:endParaRPr lang="en-US" sz="1100" dirty="0"/>
          </a:p>
        </p:txBody>
      </p:sp>
      <p:pic>
        <p:nvPicPr>
          <p:cNvPr id="4" name="Picture 3" descr="realROMS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9" y="3384380"/>
            <a:ext cx="2647202" cy="26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be using a Bicubic Spatial interpolation method, combined with a 3</a:t>
            </a:r>
            <a:r>
              <a:rPr lang="en-US" baseline="30000" dirty="0" smtClean="0"/>
              <a:t>rd</a:t>
            </a:r>
            <a:r>
              <a:rPr lang="en-US" dirty="0" smtClean="0"/>
              <a:t> order Lagrange polynomial in time </a:t>
            </a:r>
            <a:r>
              <a:rPr lang="en-US" sz="1200" dirty="0" smtClean="0"/>
              <a:t>[3] </a:t>
            </a:r>
          </a:p>
          <a:p>
            <a:pPr lvl="1"/>
            <a:r>
              <a:rPr lang="en-US" sz="2400" dirty="0" smtClean="0"/>
              <a:t>Interpolate</a:t>
            </a:r>
            <a:r>
              <a:rPr lang="en-US" sz="2400" i="1" dirty="0" smtClean="0"/>
              <a:t> u </a:t>
            </a:r>
            <a:r>
              <a:rPr lang="en-US" sz="2400" dirty="0" smtClean="0"/>
              <a:t>and </a:t>
            </a:r>
            <a:r>
              <a:rPr lang="en-US" sz="2400" i="1" dirty="0" smtClean="0"/>
              <a:t>v</a:t>
            </a:r>
            <a:r>
              <a:rPr lang="en-US" sz="2400" dirty="0" smtClean="0"/>
              <a:t> separately</a:t>
            </a:r>
          </a:p>
          <a:p>
            <a:r>
              <a:rPr lang="en-US" dirty="0"/>
              <a:t>Bicubic – cubic interpolation in </a:t>
            </a:r>
            <a:r>
              <a:rPr lang="en-US" dirty="0" smtClean="0"/>
              <a:t>2D </a:t>
            </a:r>
            <a:r>
              <a:rPr lang="en-US" sz="1200" dirty="0" smtClean="0"/>
              <a:t>[4]</a:t>
            </a:r>
          </a:p>
          <a:p>
            <a:pPr lvl="1"/>
            <a:r>
              <a:rPr lang="en-US" dirty="0" smtClean="0"/>
              <a:t>Uses function and first derivative values</a:t>
            </a:r>
          </a:p>
          <a:p>
            <a:pPr lvl="1"/>
            <a:r>
              <a:rPr lang="en-US" dirty="0" smtClean="0"/>
              <a:t>Will need to approximate derivatives with a central differences method</a:t>
            </a:r>
          </a:p>
          <a:p>
            <a:pPr marL="3508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048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16356"/>
            <a:ext cx="7345363" cy="3597866"/>
          </a:xfrm>
        </p:spPr>
        <p:txBody>
          <a:bodyPr>
            <a:normAutofit/>
          </a:bodyPr>
          <a:lstStyle/>
          <a:p>
            <a:r>
              <a:rPr lang="en-US" dirty="0" smtClean="0"/>
              <a:t>Also use bilinear interpolation (fit with linear functions) </a:t>
            </a:r>
          </a:p>
          <a:p>
            <a:r>
              <a:rPr lang="en-US" dirty="0" smtClean="0"/>
              <a:t>Lagrange </a:t>
            </a:r>
            <a:r>
              <a:rPr lang="en-US" dirty="0"/>
              <a:t>Polynomials for some                            using points </a:t>
            </a:r>
            <a:r>
              <a:rPr lang="en-US" i="1" dirty="0"/>
              <a:t>t</a:t>
            </a:r>
            <a:r>
              <a:rPr lang="en-US" i="1" baseline="-25000" dirty="0"/>
              <a:t>i-1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, t</a:t>
            </a:r>
            <a:r>
              <a:rPr lang="en-US" i="1" baseline="-25000" dirty="0"/>
              <a:t>i+1</a:t>
            </a:r>
            <a:r>
              <a:rPr lang="en-US" i="1" dirty="0"/>
              <a:t>, t</a:t>
            </a:r>
            <a:r>
              <a:rPr lang="en-US" i="1" baseline="-25000" dirty="0"/>
              <a:t>i+</a:t>
            </a:r>
            <a:r>
              <a:rPr lang="en-US" i="1" baseline="-25000" dirty="0" smtClean="0"/>
              <a:t>2</a:t>
            </a:r>
            <a:endParaRPr lang="en-US" dirty="0"/>
          </a:p>
          <a:p>
            <a:r>
              <a:rPr lang="en-US" dirty="0" smtClean="0"/>
              <a:t>I will compare </a:t>
            </a:r>
            <a:r>
              <a:rPr lang="en-US" dirty="0"/>
              <a:t>the interpolation process with and without the use of parallel </a:t>
            </a:r>
            <a:r>
              <a:rPr lang="en-US" dirty="0" smtClean="0"/>
              <a:t>processing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1661"/>
              </p:ext>
            </p:extLst>
          </p:nvPr>
        </p:nvGraphicFramePr>
        <p:xfrm>
          <a:off x="5538470" y="3178204"/>
          <a:ext cx="1202005" cy="39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3" imgW="660400" imgH="215900" progId="Equation.3">
                  <p:embed/>
                </p:oleObj>
              </mc:Choice>
              <mc:Fallback>
                <p:oleObj name="Equation" r:id="rId3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8470" y="3178204"/>
                        <a:ext cx="1202005" cy="39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93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set of initial particle positions, what are the particle trajectories after some time? </a:t>
            </a:r>
          </a:p>
          <a:p>
            <a:r>
              <a:rPr lang="en-US" dirty="0" smtClean="0"/>
              <a:t>Once the interpolation is complete, I will integrate the velocity field over some time to get the trajectories </a:t>
            </a:r>
          </a:p>
          <a:p>
            <a:r>
              <a:rPr lang="en-US" dirty="0" smtClean="0"/>
              <a:t>Methods (both fixed time step) </a:t>
            </a:r>
            <a:r>
              <a:rPr lang="en-US" sz="1200" dirty="0" smtClean="0"/>
              <a:t>[5]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Forth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(for comparison)</a:t>
            </a:r>
          </a:p>
          <a:p>
            <a:pPr lvl="1"/>
            <a:r>
              <a:rPr lang="en-US" dirty="0" smtClean="0"/>
              <a:t>Fifth order </a:t>
            </a:r>
            <a:r>
              <a:rPr lang="en-US" dirty="0" err="1" smtClean="0"/>
              <a:t>Runge</a:t>
            </a:r>
            <a:r>
              <a:rPr lang="en-US" dirty="0" smtClean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</a:t>
            </a:r>
            <a:r>
              <a:rPr lang="en-US" dirty="0" err="1" smtClean="0"/>
              <a:t>Fehlberg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7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4420</TotalTime>
  <Words>1480</Words>
  <Application>Microsoft Macintosh PowerPoint</Application>
  <PresentationFormat>On-screen Show (4:3)</PresentationFormat>
  <Paragraphs>189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Capital</vt:lpstr>
      <vt:lpstr>Equation</vt:lpstr>
      <vt:lpstr>Analysis of Lagrangian Coherent Structures of the Chesapeake Bay</vt:lpstr>
      <vt:lpstr>Problem</vt:lpstr>
      <vt:lpstr>Lagrangian Dynamics</vt:lpstr>
      <vt:lpstr>Lagrangian Dynamics</vt:lpstr>
      <vt:lpstr>Lagrangian Dynamics</vt:lpstr>
      <vt:lpstr>Interpolation </vt:lpstr>
      <vt:lpstr>Interpolation Method</vt:lpstr>
      <vt:lpstr>Interpolation Method</vt:lpstr>
      <vt:lpstr>Trajectories</vt:lpstr>
      <vt:lpstr>Lagrangian Analysis: the M Function</vt:lpstr>
      <vt:lpstr>M Function (Cont.)</vt:lpstr>
      <vt:lpstr>M Function </vt:lpstr>
      <vt:lpstr>Probabilistic Lagrangian Analysis</vt:lpstr>
      <vt:lpstr>Probabilistic Lagrangian Analysis</vt:lpstr>
      <vt:lpstr>Implementation</vt:lpstr>
      <vt:lpstr>Regional Ocean Modeling System (ROMS)</vt:lpstr>
      <vt:lpstr>Validation</vt:lpstr>
      <vt:lpstr>Lagrangian Analysis Validation</vt:lpstr>
      <vt:lpstr>Schedule: Part 1</vt:lpstr>
      <vt:lpstr>Schedule: Part 2</vt:lpstr>
      <vt:lpstr>Deliverables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Lagrangian Analysis of Chesapeake Bay</dc:title>
  <dc:creator>Stephanie Young</dc:creator>
  <cp:lastModifiedBy>Stephanie Young</cp:lastModifiedBy>
  <cp:revision>140</cp:revision>
  <dcterms:created xsi:type="dcterms:W3CDTF">2013-09-20T01:06:31Z</dcterms:created>
  <dcterms:modified xsi:type="dcterms:W3CDTF">2013-09-26T12:13:08Z</dcterms:modified>
</cp:coreProperties>
</file>