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79" r:id="rId4"/>
    <p:sldId id="281" r:id="rId5"/>
    <p:sldId id="282" r:id="rId6"/>
    <p:sldId id="283" r:id="rId7"/>
    <p:sldId id="259" r:id="rId8"/>
    <p:sldId id="291" r:id="rId9"/>
    <p:sldId id="292" r:id="rId10"/>
    <p:sldId id="293" r:id="rId11"/>
    <p:sldId id="265" r:id="rId12"/>
    <p:sldId id="284" r:id="rId13"/>
    <p:sldId id="289" r:id="rId14"/>
    <p:sldId id="285" r:id="rId15"/>
    <p:sldId id="286" r:id="rId16"/>
    <p:sldId id="290" r:id="rId17"/>
    <p:sldId id="297" r:id="rId18"/>
    <p:sldId id="294" r:id="rId19"/>
    <p:sldId id="295" r:id="rId20"/>
    <p:sldId id="296" r:id="rId21"/>
    <p:sldId id="268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698CE4-BCA4-FC44-BB15-0D96B9FF45A6}">
          <p14:sldIdLst>
            <p14:sldId id="256"/>
          </p14:sldIdLst>
        </p14:section>
        <p14:section name="Introduction" id="{2608A97D-D513-2E47-AA5B-93F3569DF399}">
          <p14:sldIdLst>
            <p14:sldId id="280"/>
            <p14:sldId id="279"/>
          </p14:sldIdLst>
        </p14:section>
        <p14:section name="Interpolation" id="{87A87DC2-55F2-0B4D-97D7-C0B9F347383A}">
          <p14:sldIdLst>
            <p14:sldId id="281"/>
            <p14:sldId id="282"/>
            <p14:sldId id="283"/>
          </p14:sldIdLst>
        </p14:section>
        <p14:section name="Integration" id="{54F218BF-8876-024D-B223-1E0021506B78}">
          <p14:sldIdLst>
            <p14:sldId id="259"/>
            <p14:sldId id="291"/>
            <p14:sldId id="292"/>
            <p14:sldId id="293"/>
          </p14:sldIdLst>
        </p14:section>
        <p14:section name="Validation" id="{6E1AD13E-4032-6846-8240-76126F1BA7E6}">
          <p14:sldIdLst>
            <p14:sldId id="265"/>
            <p14:sldId id="284"/>
            <p14:sldId id="289"/>
            <p14:sldId id="285"/>
            <p14:sldId id="286"/>
            <p14:sldId id="290"/>
            <p14:sldId id="297"/>
          </p14:sldIdLst>
        </p14:section>
        <p14:section name="Next Semester" id="{C0114183-478A-5C41-90EA-6FCCA83FC322}">
          <p14:sldIdLst>
            <p14:sldId id="294"/>
          </p14:sldIdLst>
        </p14:section>
        <p14:section name="Schedule" id="{BFAC21E6-9FF2-E741-B97F-1A3E235181AF}">
          <p14:sldIdLst>
            <p14:sldId id="295"/>
            <p14:sldId id="296"/>
          </p14:sldIdLst>
        </p14:section>
        <p14:section name="Bibliography" id="{62FAEEFA-3134-A847-8630-72006BC2DFD8}">
          <p14:sldIdLst>
            <p14:sldId id="268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19" autoAdjust="0"/>
  </p:normalViewPr>
  <p:slideViewPr>
    <p:cSldViewPr snapToGrid="0" snapToObjects="1">
      <p:cViewPr>
        <p:scale>
          <a:sx n="85" d="100"/>
          <a:sy n="85" d="100"/>
        </p:scale>
        <p:origin x="-15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479FB-8D0F-D24C-8BFE-362DCF02365B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1755-A345-DC45-8291-2F1EA8F1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6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03CC-3445-2940-83FF-11C11BB87723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F7ACF-D78C-7542-9E4D-B15DC44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F7ACF-D78C-7542-9E4D-B15DC44ED0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2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F7ACF-D78C-7542-9E4D-B15DC44ED0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young3@math.umd.edu" TargetMode="External"/><Relationship Id="rId3" Type="http://schemas.openxmlformats.org/officeDocument/2006/relationships/hyperlink" Target="mailto:Ide@um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6" Type="http://schemas.openxmlformats.org/officeDocument/2006/relationships/image" Target="../media/image21.jpg"/><Relationship Id="rId7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35.emf"/><Relationship Id="rId13" Type="http://schemas.openxmlformats.org/officeDocument/2006/relationships/image" Target="../media/image3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6.jpg"/><Relationship Id="rId5" Type="http://schemas.openxmlformats.org/officeDocument/2006/relationships/oleObject" Target="../embeddings/oleObject4.bin"/><Relationship Id="rId6" Type="http://schemas.openxmlformats.org/officeDocument/2006/relationships/image" Target="../media/image33.emf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ece.mcmaster.ca/~xwu/3sk3/interpolation.pdf" TargetMode="External"/><Relationship Id="rId3" Type="http://schemas.openxmlformats.org/officeDocument/2006/relationships/hyperlink" Target="http://www.math.iit.edu/~fass/478578_Chapter_5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dx.doi.org/10.1016/S0960-0779(03)00387-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Analysis of Lagrangian Coherent Structures of the Chesapeake Bay: Mid-year Report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59" y="3428999"/>
            <a:ext cx="7760683" cy="2758821"/>
          </a:xfrm>
        </p:spPr>
        <p:txBody>
          <a:bodyPr>
            <a:normAutofit/>
          </a:bodyPr>
          <a:lstStyle/>
          <a:p>
            <a:r>
              <a:rPr lang="en-US" dirty="0" smtClean="0"/>
              <a:t>Stephanie Young, </a:t>
            </a:r>
            <a:r>
              <a:rPr lang="en-US" dirty="0" smtClean="0">
                <a:hlinkClick r:id="rId2"/>
              </a:rPr>
              <a:t>syoung3@math.umd.edu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Kayo Ide, </a:t>
            </a:r>
            <a:r>
              <a:rPr lang="en-US" dirty="0" smtClean="0">
                <a:hlinkClick r:id="rId3"/>
              </a:rPr>
              <a:t>Ide@umd.edu</a:t>
            </a:r>
            <a:endParaRPr lang="en-US" dirty="0" smtClean="0"/>
          </a:p>
          <a:p>
            <a:r>
              <a:rPr lang="en-US" sz="1600" dirty="0" smtClean="0"/>
              <a:t>Atmospheric and Oceanic Science Department</a:t>
            </a:r>
          </a:p>
          <a:p>
            <a:r>
              <a:rPr lang="en-US" sz="1600" dirty="0" smtClean="0"/>
              <a:t>Center for Scientific Computing and Mathematical Modeling</a:t>
            </a:r>
          </a:p>
          <a:p>
            <a:r>
              <a:rPr lang="en-US" sz="1600" dirty="0" smtClean="0"/>
              <a:t>Applied Mathematics, Statistics and Scientific Computing Program</a:t>
            </a:r>
          </a:p>
          <a:p>
            <a:r>
              <a:rPr lang="en-US" sz="1600" dirty="0" smtClean="0"/>
              <a:t>Earth System Science Interdisciplinary Center</a:t>
            </a:r>
          </a:p>
          <a:p>
            <a:r>
              <a:rPr lang="en-US" sz="1600" dirty="0" smtClean="0"/>
              <a:t>Institute for Physical Science and Technology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244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Runge</a:t>
            </a:r>
            <a:r>
              <a:rPr lang="en-US" dirty="0"/>
              <a:t> </a:t>
            </a:r>
            <a:r>
              <a:rPr lang="en-US" dirty="0" err="1"/>
              <a:t>Kutta</a:t>
            </a:r>
            <a:r>
              <a:rPr lang="en-US" dirty="0"/>
              <a:t> </a:t>
            </a:r>
            <a:r>
              <a:rPr lang="en-US" dirty="0" err="1"/>
              <a:t>Fehlberg</a:t>
            </a:r>
            <a:r>
              <a:rPr lang="en-US" dirty="0"/>
              <a:t> 5 (RKF)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72" y="1796826"/>
            <a:ext cx="3872344" cy="470147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Reason for RKF: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Time adaptive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Only 6 function evaluations (instead of 9)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Each function evaluation is an interpolation (expensive)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6 time interpolations = 24 spatial interpolations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End up with a 5</a:t>
            </a:r>
            <a:r>
              <a:rPr lang="en-US" sz="2000" baseline="30000" dirty="0" smtClean="0">
                <a:latin typeface="Times"/>
                <a:cs typeface="Times"/>
              </a:rPr>
              <a:t>th</a:t>
            </a:r>
            <a:r>
              <a:rPr lang="en-US" sz="2000" dirty="0" smtClean="0">
                <a:latin typeface="Times"/>
                <a:cs typeface="Times"/>
              </a:rPr>
              <a:t> order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4556" y="2527054"/>
            <a:ext cx="397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Given the difference between the 4</a:t>
            </a:r>
            <a:r>
              <a:rPr lang="en-US" baseline="30000" dirty="0" smtClean="0">
                <a:latin typeface="Times"/>
                <a:cs typeface="Times"/>
              </a:rPr>
              <a:t>th</a:t>
            </a:r>
            <a:r>
              <a:rPr lang="en-US" dirty="0" smtClean="0">
                <a:latin typeface="Times"/>
                <a:cs typeface="Times"/>
              </a:rPr>
              <a:t> order and 5</a:t>
            </a:r>
            <a:r>
              <a:rPr lang="en-US" baseline="30000" dirty="0" smtClean="0">
                <a:latin typeface="Times"/>
                <a:cs typeface="Times"/>
              </a:rPr>
              <a:t>th</a:t>
            </a:r>
            <a:r>
              <a:rPr lang="en-US" dirty="0" smtClean="0">
                <a:latin typeface="Times"/>
                <a:cs typeface="Times"/>
              </a:rPr>
              <a:t> order schemes,   , and the error tolerance</a:t>
            </a:r>
            <a:r>
              <a:rPr lang="en-US" dirty="0" smtClean="0"/>
              <a:t>,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baseline="-25000" dirty="0" smtClean="0"/>
              <a:t>max 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44" y="2950652"/>
            <a:ext cx="100334" cy="13120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22" y="2063445"/>
            <a:ext cx="2855237" cy="38320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85" y="3243095"/>
            <a:ext cx="147435" cy="13105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96" y="3755683"/>
            <a:ext cx="2664915" cy="11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13730"/>
            <a:ext cx="7345363" cy="45493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Interpolation: </a:t>
            </a:r>
          </a:p>
          <a:p>
            <a:pPr lvl="1"/>
            <a:r>
              <a:rPr lang="en-US" dirty="0" smtClean="0"/>
              <a:t>Run code on some analytically known function </a:t>
            </a:r>
            <a:r>
              <a:rPr lang="en-US" sz="1200" dirty="0" smtClean="0"/>
              <a:t>[3]</a:t>
            </a:r>
            <a:endParaRPr lang="en-US" sz="12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1800" dirty="0" smtClean="0"/>
          </a:p>
          <a:p>
            <a:pPr lvl="1"/>
            <a:endParaRPr lang="en-US" sz="1800" i="1" dirty="0" smtClean="0"/>
          </a:p>
          <a:p>
            <a:pPr lvl="1"/>
            <a:r>
              <a:rPr lang="en-US" sz="1800" i="1" dirty="0" smtClean="0"/>
              <a:t>A = 0.1 , k = 1, </a:t>
            </a:r>
            <a:r>
              <a:rPr lang="en-US" sz="1800" i="1" dirty="0" err="1" smtClean="0"/>
              <a:t>ε</a:t>
            </a:r>
            <a:r>
              <a:rPr lang="en-US" sz="1800" i="1" dirty="0" smtClean="0"/>
              <a:t>= 10, </a:t>
            </a:r>
            <a:r>
              <a:rPr lang="en-US" sz="1800" i="1" dirty="0" err="1" smtClean="0"/>
              <a:t>ω</a:t>
            </a:r>
            <a:r>
              <a:rPr lang="en-US" sz="1800" i="1" dirty="0" smtClean="0"/>
              <a:t>=0.6 </a:t>
            </a:r>
            <a:r>
              <a:rPr lang="en-US" sz="1800" dirty="0" smtClean="0"/>
              <a:t>for our interpolation</a:t>
            </a:r>
            <a:endParaRPr lang="en-US" sz="1800" dirty="0"/>
          </a:p>
          <a:p>
            <a:r>
              <a:rPr lang="en-US" sz="2800" dirty="0" smtClean="0"/>
              <a:t>Trajectories:</a:t>
            </a:r>
          </a:p>
          <a:p>
            <a:pPr lvl="1"/>
            <a:r>
              <a:rPr lang="en-US" dirty="0" smtClean="0"/>
              <a:t>Validated on known linear ODEs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8740"/>
              </p:ext>
            </p:extLst>
          </p:nvPr>
        </p:nvGraphicFramePr>
        <p:xfrm>
          <a:off x="2358593" y="2975653"/>
          <a:ext cx="4260919" cy="13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3" imgW="2552700" imgH="800100" progId="Equation.3">
                  <p:embed/>
                </p:oleObj>
              </mc:Choice>
              <mc:Fallback>
                <p:oleObj name="Equation" r:id="rId3" imgW="25527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8593" y="2975653"/>
                        <a:ext cx="4260919" cy="133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98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Bilinear: Validation and Testing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83182"/>
              </p:ext>
            </p:extLst>
          </p:nvPr>
        </p:nvGraphicFramePr>
        <p:xfrm>
          <a:off x="2378729" y="1632270"/>
          <a:ext cx="42386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4" imgW="2540000" imgH="393700" progId="Equation.3">
                  <p:embed/>
                </p:oleObj>
              </mc:Choice>
              <mc:Fallback>
                <p:oleObj name="Equation" r:id="rId4" imgW="2540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8729" y="1632270"/>
                        <a:ext cx="423862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bilinearPlo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77" y="2597565"/>
            <a:ext cx="3918000" cy="3391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493" y="2292370"/>
            <a:ext cx="4238625" cy="2728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Blue dots </a:t>
            </a:r>
            <a:r>
              <a:rPr lang="en-US" dirty="0" smtClean="0"/>
              <a:t>are the uniformly distributed  data points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 Red dots </a:t>
            </a:r>
            <a:r>
              <a:rPr lang="en-US" dirty="0" smtClean="0"/>
              <a:t>are the interpolated values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>
                <a:solidFill>
                  <a:srgbClr val="00FFFF"/>
                </a:solidFill>
              </a:rPr>
              <a:t>Cyan </a:t>
            </a:r>
            <a:r>
              <a:rPr lang="en-US" dirty="0" smtClean="0"/>
              <a:t>is the difference between the true and interpolated values (error)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198" y="5048593"/>
            <a:ext cx="4578379" cy="15188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i="1" dirty="0" smtClean="0"/>
              <a:t>dx</a:t>
            </a:r>
            <a:r>
              <a:rPr lang="en-US" dirty="0" smtClean="0"/>
              <a:t> = </a:t>
            </a:r>
            <a:r>
              <a:rPr lang="en-US" i="1" dirty="0" err="1" smtClean="0"/>
              <a:t>dy</a:t>
            </a:r>
            <a:r>
              <a:rPr lang="en-US" dirty="0" smtClean="0"/>
              <a:t> = </a:t>
            </a:r>
            <a:r>
              <a:rPr lang="en-US" i="1" dirty="0" smtClean="0"/>
              <a:t>.02 </a:t>
            </a:r>
            <a:r>
              <a:rPr lang="en-US" dirty="0" smtClean="0"/>
              <a:t>	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 = 1.0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10,000 random (</a:t>
            </a:r>
            <a:r>
              <a:rPr lang="en-US" i="1" dirty="0" err="1" smtClean="0"/>
              <a:t>x,y</a:t>
            </a:r>
            <a:r>
              <a:rPr lang="en-US" dirty="0" smtClean="0"/>
              <a:t>) pairs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99" y="5988986"/>
            <a:ext cx="1760312" cy="1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3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NormErr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32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730" y="914456"/>
            <a:ext cx="2963541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order approximation of the surface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6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/>
              <a:t>10 to 500 random (</a:t>
            </a:r>
            <a:r>
              <a:rPr lang="en-US" sz="1600" i="1" dirty="0" err="1"/>
              <a:t>x,y</a:t>
            </a:r>
            <a:r>
              <a:rPr lang="en-US" sz="1600" dirty="0"/>
              <a:t>) pairs per </a:t>
            </a:r>
            <a:r>
              <a:rPr lang="en-US" sz="1600" i="1" dirty="0" smtClean="0"/>
              <a:t>dx</a:t>
            </a:r>
            <a:r>
              <a:rPr lang="en-US" sz="1600" dirty="0" smtClean="0"/>
              <a:t> (larger </a:t>
            </a:r>
            <a:r>
              <a:rPr lang="en-US" sz="1600" i="1" dirty="0" smtClean="0"/>
              <a:t>dx</a:t>
            </a:r>
            <a:r>
              <a:rPr lang="en-US" sz="1600" dirty="0" smtClean="0"/>
              <a:t> requires more pairs)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6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6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600" dirty="0" smtClean="0"/>
          </a:p>
          <a:p>
            <a:pPr>
              <a:lnSpc>
                <a:spcPct val="120000"/>
              </a:lnSpc>
            </a:pPr>
            <a:endParaRPr lang="en-US" sz="16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/>
              <a:t>F</a:t>
            </a:r>
            <a:r>
              <a:rPr lang="en-US" sz="1600" dirty="0" smtClean="0"/>
              <a:t>or </a:t>
            </a:r>
            <a:r>
              <a:rPr lang="en-US" sz="1600" dirty="0"/>
              <a:t>small </a:t>
            </a:r>
            <a:r>
              <a:rPr lang="en-US" sz="1600" i="1" dirty="0"/>
              <a:t>dx</a:t>
            </a:r>
            <a:r>
              <a:rPr lang="en-US" sz="1600" dirty="0"/>
              <a:t>, less </a:t>
            </a:r>
            <a:r>
              <a:rPr lang="en-US" sz="1600" dirty="0" smtClean="0"/>
              <a:t>variation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6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i="1" dirty="0" smtClean="0"/>
              <a:t>dx</a:t>
            </a:r>
            <a:r>
              <a:rPr lang="en-US" sz="1600" dirty="0" smtClean="0"/>
              <a:t> and </a:t>
            </a:r>
            <a:r>
              <a:rPr lang="en-US" sz="1600" i="1" dirty="0" err="1" smtClean="0"/>
              <a:t>dy</a:t>
            </a:r>
            <a:r>
              <a:rPr lang="en-US" sz="1600" dirty="0" smtClean="0"/>
              <a:t> both changed (together)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97" y="2925531"/>
            <a:ext cx="704297" cy="7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Lagrange Polynomial: Validation and Testing</a:t>
            </a:r>
            <a:endParaRPr lang="en-US" sz="3600" dirty="0"/>
          </a:p>
        </p:txBody>
      </p:sp>
      <p:pic>
        <p:nvPicPr>
          <p:cNvPr id="3" name="Picture 2" descr="timeInterEr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8" y="2530104"/>
            <a:ext cx="3764843" cy="4872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5425" y="1849550"/>
            <a:ext cx="33862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and Maximum error result in same slope (max not shown) </a:t>
            </a:r>
            <a:r>
              <a:rPr lang="en-US" sz="1400" dirty="0"/>
              <a:t>(average of </a:t>
            </a:r>
            <a:r>
              <a:rPr lang="en-US" sz="1400" dirty="0" smtClean="0"/>
              <a:t>10 </a:t>
            </a:r>
            <a:r>
              <a:rPr lang="en-US" sz="1400" dirty="0"/>
              <a:t>random (</a:t>
            </a:r>
            <a:r>
              <a:rPr lang="en-US" sz="1400" i="1" dirty="0" err="1"/>
              <a:t>x,y,t</a:t>
            </a:r>
            <a:r>
              <a:rPr lang="en-US" sz="1400" dirty="0"/>
              <a:t>) values)</a:t>
            </a:r>
          </a:p>
          <a:p>
            <a:endParaRPr lang="en-US" sz="1400" dirty="0" smtClean="0"/>
          </a:p>
          <a:p>
            <a:r>
              <a:rPr lang="en-US" sz="1400" i="1" dirty="0" smtClean="0"/>
              <a:t>dx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dy</a:t>
            </a:r>
            <a:r>
              <a:rPr lang="en-US" sz="1400" dirty="0" smtClean="0"/>
              <a:t> also changed (same change as </a:t>
            </a:r>
            <a:r>
              <a:rPr lang="en-US" sz="1400" i="1" dirty="0" err="1" smtClean="0"/>
              <a:t>dt</a:t>
            </a:r>
            <a:r>
              <a:rPr lang="en-US" sz="1400" dirty="0"/>
              <a:t>)</a:t>
            </a:r>
            <a:r>
              <a:rPr lang="en-US" sz="1400" dirty="0" smtClean="0"/>
              <a:t> </a:t>
            </a:r>
          </a:p>
          <a:p>
            <a:endParaRPr lang="en-US" sz="1400" dirty="0"/>
          </a:p>
          <a:p>
            <a:r>
              <a:rPr lang="en-US" sz="1400" dirty="0" smtClean="0"/>
              <a:t>O(</a:t>
            </a:r>
            <a:r>
              <a:rPr lang="en-US" sz="1400" i="1" dirty="0" smtClean="0"/>
              <a:t>dt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 (or we could say </a:t>
            </a:r>
            <a:r>
              <a:rPr lang="en-US" sz="1400" dirty="0"/>
              <a:t>O(</a:t>
            </a:r>
            <a:r>
              <a:rPr lang="en-US" sz="1400" i="1" dirty="0" smtClean="0"/>
              <a:t>dx</a:t>
            </a:r>
            <a:r>
              <a:rPr lang="en-US" sz="1400" baseline="30000" dirty="0" smtClean="0"/>
              <a:t>2</a:t>
            </a:r>
            <a:r>
              <a:rPr lang="en-US" sz="1400" dirty="0"/>
              <a:t>) </a:t>
            </a:r>
            <a:r>
              <a:rPr lang="en-US" sz="1400" dirty="0" smtClean="0"/>
              <a:t>)</a:t>
            </a:r>
          </a:p>
          <a:p>
            <a:endParaRPr lang="en-US" dirty="0"/>
          </a:p>
        </p:txBody>
      </p:sp>
      <p:pic>
        <p:nvPicPr>
          <p:cNvPr id="7" name="Picture 6" descr="timeInterpErrfixedd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67" y="3137974"/>
            <a:ext cx="3261147" cy="366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2949" y="1750716"/>
            <a:ext cx="3772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error shown (Maximum error has the same slope) (average of 20 random (</a:t>
            </a:r>
            <a:r>
              <a:rPr lang="en-US" sz="1400" i="1" dirty="0" err="1" smtClean="0"/>
              <a:t>x,y,t</a:t>
            </a:r>
            <a:r>
              <a:rPr lang="en-US" sz="1400" dirty="0" smtClean="0"/>
              <a:t>) values)</a:t>
            </a:r>
          </a:p>
          <a:p>
            <a:endParaRPr lang="en-US" sz="1400" dirty="0"/>
          </a:p>
          <a:p>
            <a:r>
              <a:rPr lang="en-US" sz="1400" i="1" dirty="0"/>
              <a:t>d</a:t>
            </a:r>
            <a:r>
              <a:rPr lang="en-US" sz="1400" i="1" dirty="0" smtClean="0"/>
              <a:t>x</a:t>
            </a:r>
            <a:r>
              <a:rPr lang="en-US" sz="1400" dirty="0" smtClean="0"/>
              <a:t> and </a:t>
            </a:r>
            <a:r>
              <a:rPr lang="en-US" sz="1400" i="1" dirty="0" err="1" smtClean="0"/>
              <a:t>dy</a:t>
            </a:r>
            <a:r>
              <a:rPr lang="en-US" sz="1400" dirty="0" smtClean="0"/>
              <a:t> are held constant, only </a:t>
            </a:r>
            <a:r>
              <a:rPr lang="en-US" sz="1400" i="1" dirty="0" err="1" smtClean="0"/>
              <a:t>dt</a:t>
            </a:r>
            <a:r>
              <a:rPr lang="en-US" sz="1400" dirty="0" smtClean="0"/>
              <a:t> changes</a:t>
            </a:r>
          </a:p>
          <a:p>
            <a:endParaRPr lang="en-US" sz="1400" dirty="0"/>
          </a:p>
          <a:p>
            <a:r>
              <a:rPr lang="en-US" sz="1400" dirty="0" smtClean="0"/>
              <a:t>Error is independent of </a:t>
            </a:r>
            <a:r>
              <a:rPr lang="en-US" sz="1400" i="1" dirty="0" err="1" smtClean="0"/>
              <a:t>dt</a:t>
            </a:r>
            <a:r>
              <a:rPr lang="en-US" sz="1400" dirty="0" smtClean="0"/>
              <a:t>, order of accuracy depends on the accuracy of the spatial interpolation method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0748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RK4 and RKF5: Validation and Testing</a:t>
            </a:r>
            <a:endParaRPr lang="en-US" dirty="0"/>
          </a:p>
        </p:txBody>
      </p:sp>
      <p:pic>
        <p:nvPicPr>
          <p:cNvPr id="5" name="Picture 4" descr="Trajd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00" y="1047081"/>
            <a:ext cx="5175287" cy="5667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113" y="3359037"/>
            <a:ext cx="291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 circles - numerical solution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0000FF"/>
                </a:solidFill>
              </a:rPr>
              <a:t>Blue</a:t>
            </a:r>
            <a:r>
              <a:rPr lang="en-US" sz="1600" dirty="0" smtClean="0"/>
              <a:t> squares – true solution</a:t>
            </a:r>
            <a:endParaRPr lang="en-US" sz="16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01" y="1839555"/>
            <a:ext cx="1888117" cy="41649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48" y="2513782"/>
            <a:ext cx="2546350" cy="57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4721" y="5894155"/>
            <a:ext cx="4571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Initial conditions</a:t>
            </a:r>
            <a:r>
              <a:rPr lang="en-US" sz="1100" dirty="0" smtClean="0"/>
              <a:t>: (</a:t>
            </a:r>
            <a:r>
              <a:rPr lang="en-US" sz="1100" dirty="0"/>
              <a:t>0.1,0.1) , (0.5,0) and (0,1.0)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553" y="4426448"/>
            <a:ext cx="3343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Integrated from </a:t>
            </a:r>
            <a:r>
              <a:rPr lang="en-US" sz="1600" i="1" dirty="0" smtClean="0"/>
              <a:t>t = 0 </a:t>
            </a:r>
            <a:r>
              <a:rPr lang="en-US" sz="1600" dirty="0" smtClean="0"/>
              <a:t>to </a:t>
            </a:r>
            <a:r>
              <a:rPr lang="en-US" sz="1600" i="1" dirty="0" smtClean="0"/>
              <a:t>t = 20</a:t>
            </a:r>
          </a:p>
          <a:p>
            <a:pPr algn="ctr"/>
            <a:endParaRPr lang="en-US" sz="1600" i="1" dirty="0" smtClean="0"/>
          </a:p>
          <a:p>
            <a:pPr algn="ctr"/>
            <a:r>
              <a:rPr lang="en-US" sz="1600" dirty="0" smtClean="0"/>
              <a:t>For the “data” or grid on which we interpolate: 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i="1" dirty="0" smtClean="0"/>
              <a:t>dx = </a:t>
            </a:r>
            <a:r>
              <a:rPr lang="en-US" sz="1600" i="1" dirty="0" err="1" smtClean="0"/>
              <a:t>dy</a:t>
            </a:r>
            <a:r>
              <a:rPr lang="en-US" sz="1600" i="1" dirty="0" smtClean="0"/>
              <a:t> = 0.1</a:t>
            </a:r>
            <a:r>
              <a:rPr lang="en-US" sz="1600" dirty="0" smtClean="0"/>
              <a:t> and </a:t>
            </a:r>
            <a:r>
              <a:rPr lang="en-US" sz="1600" i="1" dirty="0" err="1" smtClean="0"/>
              <a:t>dt</a:t>
            </a:r>
            <a:r>
              <a:rPr lang="en-US" sz="1600" i="1" baseline="-25000" dirty="0" err="1" smtClean="0"/>
              <a:t>grid</a:t>
            </a:r>
            <a:r>
              <a:rPr lang="en-US" sz="1600" i="1" dirty="0" smtClean="0"/>
              <a:t> = 0.5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2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428921"/>
            <a:ext cx="8021977" cy="916193"/>
          </a:xfrm>
        </p:spPr>
        <p:txBody>
          <a:bodyPr/>
          <a:lstStyle/>
          <a:p>
            <a:r>
              <a:rPr lang="en-US" sz="2800" dirty="0" err="1" smtClean="0"/>
              <a:t>Runge</a:t>
            </a:r>
            <a:r>
              <a:rPr lang="en-US" sz="2800" dirty="0" smtClean="0"/>
              <a:t> </a:t>
            </a:r>
            <a:r>
              <a:rPr lang="en-US" sz="2800" dirty="0" err="1" smtClean="0"/>
              <a:t>Kutta</a:t>
            </a:r>
            <a:r>
              <a:rPr lang="en-US" sz="2800" dirty="0" smtClean="0"/>
              <a:t> 4 and </a:t>
            </a:r>
            <a:r>
              <a:rPr lang="en-US" sz="2800" dirty="0" err="1" smtClean="0"/>
              <a:t>Runge</a:t>
            </a:r>
            <a:r>
              <a:rPr lang="en-US" sz="2800" dirty="0" smtClean="0"/>
              <a:t> </a:t>
            </a:r>
            <a:r>
              <a:rPr lang="en-US" sz="2800" dirty="0" err="1" smtClean="0"/>
              <a:t>Kutta</a:t>
            </a:r>
            <a:r>
              <a:rPr lang="en-US" sz="2800" dirty="0" smtClean="0"/>
              <a:t> </a:t>
            </a:r>
            <a:r>
              <a:rPr lang="en-US" sz="2800" dirty="0" err="1" smtClean="0"/>
              <a:t>Fehlberg</a:t>
            </a:r>
            <a:r>
              <a:rPr lang="en-US" sz="2800" dirty="0" smtClean="0"/>
              <a:t> error: time step dependence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 smtClean="0"/>
              <a:t>RK4 is O(</a:t>
            </a:r>
            <a:r>
              <a:rPr lang="en-US" i="1" dirty="0"/>
              <a:t>h</a:t>
            </a:r>
            <a:r>
              <a:rPr lang="en-US" baseline="30000" dirty="0" smtClean="0"/>
              <a:t>4</a:t>
            </a:r>
            <a:r>
              <a:rPr lang="en-US" dirty="0" smtClean="0"/>
              <a:t>)</a:t>
            </a:r>
          </a:p>
          <a:p>
            <a:pPr algn="ctr">
              <a:lnSpc>
                <a:spcPct val="130000"/>
              </a:lnSpc>
            </a:pPr>
            <a:r>
              <a:rPr lang="en-US" dirty="0" smtClean="0"/>
              <a:t>RKF5 is O(</a:t>
            </a:r>
            <a:r>
              <a:rPr lang="en-US" i="1" dirty="0"/>
              <a:t>h</a:t>
            </a:r>
            <a:r>
              <a:rPr lang="en-US" baseline="30000" dirty="0" smtClean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 descr="TrajErr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" y="-434443"/>
            <a:ext cx="4665469" cy="5423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1612" y="758570"/>
            <a:ext cx="370434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grid parameters are the same as the trajectories given on the previous slide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 the plots, </a:t>
            </a:r>
            <a:r>
              <a:rPr lang="en-US" sz="1400" i="1" dirty="0" smtClean="0"/>
              <a:t>h = </a:t>
            </a:r>
            <a:r>
              <a:rPr lang="en-US" sz="1400" i="1" dirty="0" err="1" smtClean="0"/>
              <a:t>dt</a:t>
            </a:r>
            <a:endParaRPr lang="en-US" sz="1400" i="1" dirty="0" smtClean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Each error calculation involved calculating 20 trajectories (for both methods)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i="1" dirty="0" err="1" smtClean="0"/>
              <a:t>dt</a:t>
            </a:r>
            <a:r>
              <a:rPr lang="en-US" sz="1400" dirty="0" smtClean="0"/>
              <a:t> is constant for both methods (RKF5 did not use time adaptive time steps)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Error in the </a:t>
            </a:r>
            <a:r>
              <a:rPr lang="en-US" sz="1400" i="1" dirty="0" smtClean="0"/>
              <a:t>x</a:t>
            </a:r>
            <a:r>
              <a:rPr lang="en-US" sz="1400" dirty="0" smtClean="0"/>
              <a:t> and </a:t>
            </a:r>
            <a:r>
              <a:rPr lang="en-US" sz="1400" i="1" dirty="0" smtClean="0"/>
              <a:t>y</a:t>
            </a:r>
            <a:r>
              <a:rPr lang="en-US" sz="1400" dirty="0" smtClean="0"/>
              <a:t> positions were of the same order (error in </a:t>
            </a:r>
            <a:r>
              <a:rPr lang="en-US" sz="1400" i="1" dirty="0" smtClean="0"/>
              <a:t>x</a:t>
            </a:r>
            <a:r>
              <a:rPr lang="en-US" sz="1400" dirty="0" smtClean="0"/>
              <a:t> position not shown)</a:t>
            </a:r>
          </a:p>
        </p:txBody>
      </p:sp>
    </p:spTree>
    <p:extLst>
      <p:ext uri="{BB962C8B-B14F-4D97-AF65-F5344CB8AC3E}">
        <p14:creationId xmlns:p14="http://schemas.microsoft.com/office/powerpoint/2010/main" val="355814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the time go?</a:t>
            </a:r>
            <a:endParaRPr lang="en-US" dirty="0"/>
          </a:p>
        </p:txBody>
      </p:sp>
      <p:pic>
        <p:nvPicPr>
          <p:cNvPr id="3" name="Picture 2" descr="ProfilerRK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8" y="1852708"/>
            <a:ext cx="4167876" cy="1578825"/>
          </a:xfrm>
          <a:prstGeom prst="rect">
            <a:avLst/>
          </a:prstGeom>
        </p:spPr>
      </p:pic>
      <p:pic>
        <p:nvPicPr>
          <p:cNvPr id="4" name="Picture 3" descr="ProfilerRK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8" y="3767014"/>
            <a:ext cx="4167876" cy="1562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0910" y="1852708"/>
            <a:ext cx="33643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trajectories, </a:t>
            </a:r>
            <a:r>
              <a:rPr lang="en-US" i="1" dirty="0" err="1"/>
              <a:t>dt</a:t>
            </a:r>
            <a:r>
              <a:rPr lang="en-US" i="1" dirty="0"/>
              <a:t> = .2, </a:t>
            </a:r>
            <a:r>
              <a:rPr lang="en-US" dirty="0"/>
              <a:t>grid parameters same as trajectories </a:t>
            </a:r>
            <a:r>
              <a:rPr lang="en-US" dirty="0" smtClean="0"/>
              <a:t>on previous 2 slides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methods spend approximately 75% of the time interpolating</a:t>
            </a:r>
          </a:p>
          <a:p>
            <a:endParaRPr lang="en-US" dirty="0"/>
          </a:p>
          <a:p>
            <a:r>
              <a:rPr lang="en-US" dirty="0" smtClean="0"/>
              <a:t>For RKF5: 6 </a:t>
            </a:r>
            <a:r>
              <a:rPr lang="en-US" dirty="0"/>
              <a:t>time interpolations instead of 9 for each integration </a:t>
            </a:r>
            <a:r>
              <a:rPr lang="en-US" dirty="0" smtClean="0"/>
              <a:t>step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For RKF5, this means we saved 4.5 seconds (~9s instead of 13.5s for interpolation)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8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eterministic Approach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Probabilistic Approach</a:t>
            </a:r>
            <a:endParaRPr lang="en-US" dirty="0"/>
          </a:p>
        </p:txBody>
      </p:sp>
      <p:pic>
        <p:nvPicPr>
          <p:cNvPr id="7" name="Picture 6" descr="MFun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7" y="2720388"/>
            <a:ext cx="3345094" cy="192052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17358"/>
              </p:ext>
            </p:extLst>
          </p:nvPr>
        </p:nvGraphicFramePr>
        <p:xfrm>
          <a:off x="900113" y="4982426"/>
          <a:ext cx="2983318" cy="45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5" imgW="2146300" imgH="330200" progId="Equation.3">
                  <p:embed/>
                </p:oleObj>
              </mc:Choice>
              <mc:Fallback>
                <p:oleObj name="Equation" r:id="rId5" imgW="21463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113" y="4982426"/>
                        <a:ext cx="2983318" cy="459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ots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34" y="2804946"/>
            <a:ext cx="1595063" cy="1620449"/>
          </a:xfrm>
          <a:prstGeom prst="rect">
            <a:avLst/>
          </a:prstGeom>
        </p:spPr>
      </p:pic>
      <p:pic>
        <p:nvPicPr>
          <p:cNvPr id="10" name="Picture 9" descr="dots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8" y="2745182"/>
            <a:ext cx="1499587" cy="156143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444363"/>
              </p:ext>
            </p:extLst>
          </p:nvPr>
        </p:nvGraphicFramePr>
        <p:xfrm>
          <a:off x="4705149" y="5083956"/>
          <a:ext cx="4081478" cy="111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9" imgW="4648200" imgH="1003300" progId="Equation.3">
                  <p:embed/>
                </p:oleObj>
              </mc:Choice>
              <mc:Fallback>
                <p:oleObj name="Equation" r:id="rId9" imgW="46482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05149" y="5083956"/>
                        <a:ext cx="4081478" cy="1116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319953"/>
              </p:ext>
            </p:extLst>
          </p:nvPr>
        </p:nvGraphicFramePr>
        <p:xfrm>
          <a:off x="6515081" y="3423121"/>
          <a:ext cx="378758" cy="33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11" imgW="203200" imgH="127000" progId="Equation.3">
                  <p:embed/>
                </p:oleObj>
              </mc:Choice>
              <mc:Fallback>
                <p:oleObj name="Equation" r:id="rId11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15081" y="3423121"/>
                        <a:ext cx="378758" cy="33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63947" y="6355713"/>
            <a:ext cx="6522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Mancho</a:t>
            </a:r>
            <a:r>
              <a:rPr lang="en-US" sz="1100" dirty="0"/>
              <a:t> A. M., Mendoza C. “Hidden Geometry of Ocean Flows”. Physical Review Letters 105(3) (2010).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semester: Lagrangian Analysis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22" y="4752867"/>
            <a:ext cx="1347712" cy="2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Schedule: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Stage 1: October – Late November</a:t>
            </a:r>
          </a:p>
          <a:p>
            <a:pPr lvl="1"/>
            <a:r>
              <a:rPr lang="en-US" dirty="0" smtClean="0"/>
              <a:t>Interpolation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Bilinear without interpolating in time (October)</a:t>
            </a:r>
          </a:p>
          <a:p>
            <a:pPr lvl="2"/>
            <a:r>
              <a:rPr lang="en-US" dirty="0" smtClean="0"/>
              <a:t>Bicubic without interpolating in time (January)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Spatial interpolation with 3</a:t>
            </a:r>
            <a:r>
              <a:rPr lang="en-US" baseline="30000" dirty="0" smtClean="0"/>
              <a:t>rd</a:t>
            </a:r>
            <a:r>
              <a:rPr lang="en-US" dirty="0" smtClean="0"/>
              <a:t> order </a:t>
            </a:r>
            <a:r>
              <a:rPr lang="en-US" dirty="0"/>
              <a:t>L</a:t>
            </a:r>
            <a:r>
              <a:rPr lang="en-US" dirty="0" smtClean="0"/>
              <a:t>agrange polynomial interpolation in time (November)</a:t>
            </a:r>
          </a:p>
          <a:p>
            <a:pPr lvl="2"/>
            <a:r>
              <a:rPr lang="en-US" dirty="0" smtClean="0"/>
              <a:t>Time permitting: </a:t>
            </a:r>
            <a:r>
              <a:rPr lang="en-US" dirty="0"/>
              <a:t>Optimizing interpolation and integration </a:t>
            </a:r>
            <a:r>
              <a:rPr lang="en-US" dirty="0" smtClean="0"/>
              <a:t>methods (with parallelization) </a:t>
            </a:r>
            <a:r>
              <a:rPr lang="en-US" dirty="0"/>
              <a:t>(January)</a:t>
            </a:r>
          </a:p>
          <a:p>
            <a:r>
              <a:rPr lang="en-US" dirty="0" smtClean="0"/>
              <a:t>Stage 2: Late November – December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(November)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</a:t>
            </a:r>
            <a:r>
              <a:rPr lang="en-US" dirty="0" err="1" smtClean="0"/>
              <a:t>Fehlberg</a:t>
            </a:r>
            <a:r>
              <a:rPr lang="en-US" dirty="0" smtClean="0"/>
              <a:t> (November-Early December)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Time permitting</a:t>
            </a:r>
            <a:r>
              <a:rPr lang="en-US"/>
              <a:t>: </a:t>
            </a:r>
            <a:r>
              <a:rPr lang="en-US" smtClean="0"/>
              <a:t>Adjustable </a:t>
            </a:r>
            <a:r>
              <a:rPr lang="en-US" dirty="0" smtClean="0"/>
              <a:t>time steps</a:t>
            </a:r>
          </a:p>
        </p:txBody>
      </p:sp>
    </p:spTree>
    <p:extLst>
      <p:ext uri="{BB962C8B-B14F-4D97-AF65-F5344CB8AC3E}">
        <p14:creationId xmlns:p14="http://schemas.microsoft.com/office/powerpoint/2010/main" val="162663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72235"/>
            <a:ext cx="3821300" cy="4512235"/>
          </a:xfrm>
        </p:spPr>
        <p:txBody>
          <a:bodyPr/>
          <a:lstStyle/>
          <a:p>
            <a:r>
              <a:rPr lang="en-US" dirty="0"/>
              <a:t>We would like to be able to analyze the dynamics of the Chesapeake </a:t>
            </a:r>
            <a:r>
              <a:rPr lang="en-US" dirty="0" smtClean="0"/>
              <a:t>bay </a:t>
            </a:r>
            <a:r>
              <a:rPr lang="en-US" dirty="0"/>
              <a:t>using a discrete data </a:t>
            </a:r>
            <a:r>
              <a:rPr lang="en-US" dirty="0" smtClean="0"/>
              <a:t>set </a:t>
            </a:r>
          </a:p>
          <a:p>
            <a:r>
              <a:rPr lang="en-US" dirty="0" smtClean="0"/>
              <a:t>Would like to be able to detect coherent structures in the Bay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romsCh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0" y="1852706"/>
            <a:ext cx="2388534" cy="4230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589" y="6337316"/>
            <a:ext cx="84865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[11] Hoffman</a:t>
            </a:r>
            <a:r>
              <a:rPr lang="en-US" sz="1100" dirty="0"/>
              <a:t>, M. </a:t>
            </a:r>
            <a:r>
              <a:rPr lang="en-US" sz="1100" dirty="0" smtClean="0"/>
              <a:t>J. et al  “An </a:t>
            </a:r>
            <a:r>
              <a:rPr lang="en-US" sz="1100" dirty="0"/>
              <a:t>Advanced Data Assimilation System for the </a:t>
            </a:r>
            <a:r>
              <a:rPr lang="en-US" sz="1100" dirty="0" smtClean="0"/>
              <a:t>Chesapeake Bay</a:t>
            </a:r>
            <a:r>
              <a:rPr lang="en-US" sz="1100" dirty="0"/>
              <a:t>: Performance </a:t>
            </a:r>
            <a:r>
              <a:rPr lang="en-US" sz="1100" dirty="0" smtClean="0"/>
              <a:t>Evaluation”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837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Schedule: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3: January – mid February </a:t>
            </a:r>
          </a:p>
          <a:p>
            <a:pPr lvl="1"/>
            <a:r>
              <a:rPr lang="en-US" dirty="0"/>
              <a:t>Lagrangian analysis using </a:t>
            </a:r>
            <a:r>
              <a:rPr lang="en-US" dirty="0" smtClean="0"/>
              <a:t>M - </a:t>
            </a:r>
            <a:r>
              <a:rPr lang="en-US" dirty="0"/>
              <a:t>Function </a:t>
            </a:r>
          </a:p>
          <a:p>
            <a:r>
              <a:rPr lang="en-US" dirty="0"/>
              <a:t>Stage 4: Mid February – April</a:t>
            </a:r>
          </a:p>
          <a:p>
            <a:pPr lvl="1"/>
            <a:r>
              <a:rPr lang="en-US" dirty="0"/>
              <a:t>Lagrangian analysis using probabilistic </a:t>
            </a:r>
            <a:r>
              <a:rPr lang="en-US" dirty="0" smtClean="0"/>
              <a:t>method</a:t>
            </a:r>
          </a:p>
          <a:p>
            <a:pPr lvl="2"/>
            <a:r>
              <a:rPr lang="en-US" dirty="0" smtClean="0"/>
              <a:t>Set up indexing (February)</a:t>
            </a:r>
          </a:p>
          <a:p>
            <a:pPr lvl="2"/>
            <a:r>
              <a:rPr lang="en-US" dirty="0" smtClean="0"/>
              <a:t>Solve the system D</a:t>
            </a:r>
            <a:r>
              <a:rPr lang="en-US" baseline="-25000" dirty="0" smtClean="0"/>
              <a:t>i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(Early March)</a:t>
            </a:r>
          </a:p>
          <a:p>
            <a:pPr lvl="2"/>
            <a:r>
              <a:rPr lang="en-US" dirty="0" smtClean="0"/>
              <a:t>SVD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ij</a:t>
            </a:r>
            <a:r>
              <a:rPr lang="en-US" dirty="0" smtClean="0"/>
              <a:t>: Get eigenvectors and eigenvalues (March)</a:t>
            </a:r>
          </a:p>
          <a:p>
            <a:pPr lvl="2"/>
            <a:r>
              <a:rPr lang="en-US" dirty="0" smtClean="0"/>
              <a:t>Time permitting: Create my own SVD code (April)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121" y="884043"/>
            <a:ext cx="873535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Shadden</a:t>
            </a:r>
            <a:r>
              <a:rPr lang="en-US" sz="1600" dirty="0"/>
              <a:t>, S. C</a:t>
            </a:r>
            <a:r>
              <a:rPr lang="en-US" sz="1600" dirty="0" smtClean="0"/>
              <a:t>., </a:t>
            </a:r>
            <a:r>
              <a:rPr lang="en-US" sz="1600" dirty="0" err="1" smtClean="0"/>
              <a:t>Lekien</a:t>
            </a:r>
            <a:r>
              <a:rPr lang="en-US" sz="1600" dirty="0" smtClean="0"/>
              <a:t> </a:t>
            </a:r>
            <a:r>
              <a:rPr lang="en-US" sz="1600" dirty="0"/>
              <a:t>F</a:t>
            </a:r>
            <a:r>
              <a:rPr lang="en-US" sz="1600" dirty="0" smtClean="0"/>
              <a:t>., Marsden </a:t>
            </a:r>
            <a:r>
              <a:rPr lang="en-US" sz="1600" dirty="0"/>
              <a:t>J. </a:t>
            </a:r>
            <a:r>
              <a:rPr lang="en-US" sz="1600" dirty="0" smtClean="0"/>
              <a:t>E. </a:t>
            </a:r>
            <a:r>
              <a:rPr lang="en-US" sz="1600" dirty="0"/>
              <a:t>"Definition and properties of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Lagrangian </a:t>
            </a:r>
            <a:r>
              <a:rPr lang="en-US" sz="1600" dirty="0"/>
              <a:t>coherent structures from finite-time </a:t>
            </a:r>
            <a:r>
              <a:rPr lang="en-US" sz="1600" dirty="0" err="1"/>
              <a:t>Lyapunov</a:t>
            </a:r>
            <a:r>
              <a:rPr lang="en-US" sz="1600" dirty="0"/>
              <a:t> exponents in two</a:t>
            </a:r>
            <a:r>
              <a:rPr lang="en-US" sz="1600" dirty="0" smtClean="0"/>
              <a:t>-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dimensional </a:t>
            </a:r>
            <a:r>
              <a:rPr lang="en-US" sz="1600" dirty="0"/>
              <a:t>aperiodic flows". </a:t>
            </a:r>
            <a:r>
              <a:rPr lang="en-US" sz="1600" dirty="0" err="1"/>
              <a:t>Physica</a:t>
            </a:r>
            <a:r>
              <a:rPr lang="en-US" sz="1600" dirty="0"/>
              <a:t> D: Nonlinear Phenomena </a:t>
            </a:r>
            <a:r>
              <a:rPr lang="en-US" sz="1600" dirty="0" smtClean="0"/>
              <a:t>212, </a:t>
            </a:r>
            <a:r>
              <a:rPr lang="en-US" sz="1600" dirty="0"/>
              <a:t>(2005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/>
              <a:t>(3–4</a:t>
            </a:r>
            <a:r>
              <a:rPr lang="en-US" sz="1600" dirty="0" smtClean="0"/>
              <a:t>), </a:t>
            </a:r>
            <a:r>
              <a:rPr lang="en-US" sz="1600" dirty="0"/>
              <a:t>271–</a:t>
            </a:r>
            <a:r>
              <a:rPr lang="en-US" sz="1600" dirty="0" smtClean="0"/>
              <a:t>304</a:t>
            </a:r>
          </a:p>
          <a:p>
            <a:endParaRPr lang="en-US" sz="1600" dirty="0" smtClean="0"/>
          </a:p>
          <a:p>
            <a:r>
              <a:rPr lang="en-US" sz="1600" dirty="0" smtClean="0"/>
              <a:t>[2] ROMS </a:t>
            </a:r>
            <a:r>
              <a:rPr lang="en-US" sz="1600" dirty="0"/>
              <a:t>wiki: Numerical Solution Technique. April 2012. Last visited: Sept. 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22 </a:t>
            </a:r>
            <a:r>
              <a:rPr lang="en-US" sz="1600" dirty="0"/>
              <a:t>2013. &lt;https://</a:t>
            </a:r>
            <a:r>
              <a:rPr lang="en-US" sz="1600" dirty="0" err="1"/>
              <a:t>www.myroms.org</a:t>
            </a:r>
            <a:r>
              <a:rPr lang="en-US" sz="1600" dirty="0"/>
              <a:t>/wiki/</a:t>
            </a:r>
            <a:r>
              <a:rPr lang="en-US" sz="1600" dirty="0" err="1"/>
              <a:t>index.php</a:t>
            </a:r>
            <a:r>
              <a:rPr lang="en-US" sz="1600" dirty="0" smtClean="0"/>
              <a:t>/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err="1" smtClean="0"/>
              <a:t>Numerical_Solution_Technique</a:t>
            </a:r>
            <a:r>
              <a:rPr lang="en-US" sz="1600" dirty="0"/>
              <a:t>&gt;</a:t>
            </a:r>
          </a:p>
          <a:p>
            <a:endParaRPr lang="en-US" sz="1600" dirty="0"/>
          </a:p>
          <a:p>
            <a:r>
              <a:rPr lang="en-US" sz="1600" dirty="0" smtClean="0"/>
              <a:t>[3] </a:t>
            </a:r>
            <a:r>
              <a:rPr lang="en-US" sz="1600" dirty="0" err="1" smtClean="0"/>
              <a:t>Mancho</a:t>
            </a:r>
            <a:r>
              <a:rPr lang="en-US" sz="1600" dirty="0" smtClean="0"/>
              <a:t> A. M., Small D., Wiggins S. “A comparison of methods for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interpolating chaotic flows from discrete velocity data”. Computers &amp;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Fluids, 35 (2006), 416-428.</a:t>
            </a:r>
          </a:p>
          <a:p>
            <a:endParaRPr lang="en-US" sz="1600" dirty="0"/>
          </a:p>
          <a:p>
            <a:r>
              <a:rPr lang="en-US" sz="1600" dirty="0" smtClean="0"/>
              <a:t>[4] Xiao </a:t>
            </a:r>
            <a:r>
              <a:rPr lang="en-US" sz="1600" dirty="0" err="1"/>
              <a:t>Shu</a:t>
            </a:r>
            <a:r>
              <a:rPr lang="en-US" sz="1600" dirty="0"/>
              <a:t>. “Bicubic Interpolation” McMaster University, Canada. March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25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2013.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://www.ece.mcmaster.ca/~xwu/3sk3/</a:t>
            </a:r>
            <a:r>
              <a:rPr lang="en-US" sz="1600" dirty="0" smtClean="0">
                <a:hlinkClick r:id="rId2"/>
              </a:rPr>
              <a:t>interpolation.pdf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[5] Greg </a:t>
            </a:r>
            <a:r>
              <a:rPr lang="en-US" sz="1600" dirty="0" err="1"/>
              <a:t>Fasshauer</a:t>
            </a:r>
            <a:r>
              <a:rPr lang="en-US" sz="1600" dirty="0"/>
              <a:t>. “Chapter 5: Error Control” Illinois Institute </a:t>
            </a:r>
            <a:r>
              <a:rPr lang="en-US" sz="1600" dirty="0" smtClean="0"/>
              <a:t>of Technology</a:t>
            </a:r>
            <a:r>
              <a:rPr lang="en-US" sz="1600" dirty="0"/>
              <a:t>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Chicago</a:t>
            </a:r>
            <a:r>
              <a:rPr lang="en-US" sz="1600" dirty="0"/>
              <a:t>, IL. April 24, 2007</a:t>
            </a:r>
            <a:r>
              <a:rPr lang="en-US" sz="1600" dirty="0" smtClean="0"/>
              <a:t>.    </a:t>
            </a:r>
          </a:p>
          <a:p>
            <a:r>
              <a:rPr lang="en-US" sz="1600" dirty="0">
                <a:hlinkClick r:id="rId3"/>
              </a:rPr>
              <a:t> </a:t>
            </a:r>
            <a:r>
              <a:rPr lang="en-US" sz="1600" dirty="0" smtClean="0">
                <a:hlinkClick r:id="rId3"/>
              </a:rPr>
              <a:t>     http</a:t>
            </a:r>
            <a:r>
              <a:rPr lang="en-US" sz="1600" dirty="0">
                <a:hlinkClick r:id="rId3"/>
              </a:rPr>
              <a:t>://www.math.iit.edu/~fass/478578_Chapter_5.</a:t>
            </a:r>
            <a:r>
              <a:rPr lang="en-US" sz="1600" dirty="0" smtClean="0">
                <a:hlinkClick r:id="rId3"/>
              </a:rPr>
              <a:t>pdf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[6] </a:t>
            </a:r>
            <a:r>
              <a:rPr lang="en-US" sz="1600" dirty="0"/>
              <a:t>Mathews, J. H. Numerical Methods Using </a:t>
            </a:r>
            <a:r>
              <a:rPr lang="en-US" sz="1600" dirty="0" err="1"/>
              <a:t>Matlab</a:t>
            </a:r>
            <a:r>
              <a:rPr lang="en-US" sz="1600" dirty="0"/>
              <a:t>, 4th Edition. Prentice</a:t>
            </a:r>
            <a:r>
              <a:rPr lang="en-US" sz="1600" dirty="0" smtClean="0"/>
              <a:t>-Hall </a:t>
            </a:r>
            <a:r>
              <a:rPr lang="en-US" sz="1600" dirty="0"/>
              <a:t>Inc.</a:t>
            </a:r>
            <a:r>
              <a:rPr lang="en-US" sz="1600" dirty="0" smtClean="0"/>
              <a:t>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/>
              <a:t>New Jersey, 2004. Sec. 9.5: </a:t>
            </a:r>
            <a:r>
              <a:rPr lang="en-US" sz="1600" dirty="0" err="1"/>
              <a:t>Runge-Kutta</a:t>
            </a:r>
            <a:r>
              <a:rPr lang="en-US" sz="1600" dirty="0"/>
              <a:t> Methods.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7218" y="366783"/>
            <a:ext cx="763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References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606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44" y="1391713"/>
            <a:ext cx="8582476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[7] </a:t>
            </a:r>
            <a:r>
              <a:rPr lang="en-US" sz="1600" dirty="0" err="1" smtClean="0"/>
              <a:t>Mancho</a:t>
            </a:r>
            <a:r>
              <a:rPr lang="en-US" sz="1600" dirty="0" smtClean="0"/>
              <a:t> </a:t>
            </a:r>
            <a:r>
              <a:rPr lang="en-US" sz="1600" dirty="0"/>
              <a:t>A. M., Mendoza C. “Hidden Geometry of Ocean Flows”. Physical 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Review </a:t>
            </a:r>
            <a:r>
              <a:rPr lang="en-US" sz="1600" dirty="0"/>
              <a:t>Letters 105(3) (2010). </a:t>
            </a:r>
          </a:p>
          <a:p>
            <a:endParaRPr lang="en-US" sz="1600" dirty="0"/>
          </a:p>
          <a:p>
            <a:r>
              <a:rPr lang="en-US" sz="1600" dirty="0" smtClean="0"/>
              <a:t>[8] </a:t>
            </a:r>
            <a:r>
              <a:rPr lang="en-US" sz="1600" dirty="0" err="1" smtClean="0"/>
              <a:t>Froyland</a:t>
            </a:r>
            <a:r>
              <a:rPr lang="en-US" sz="1600" dirty="0" smtClean="0"/>
              <a:t> </a:t>
            </a:r>
            <a:r>
              <a:rPr lang="en-US" sz="1600" dirty="0"/>
              <a:t>G., et al. “Coherent sets for </a:t>
            </a:r>
            <a:r>
              <a:rPr lang="en-US" sz="1600" dirty="0" err="1"/>
              <a:t>nonautonomous</a:t>
            </a:r>
            <a:r>
              <a:rPr lang="en-US" sz="1600" dirty="0"/>
              <a:t> dynamical systems”. </a:t>
            </a:r>
            <a:r>
              <a:rPr lang="en-US" sz="1600" dirty="0" smtClean="0"/>
              <a:t>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err="1" smtClean="0"/>
              <a:t>Physica</a:t>
            </a:r>
            <a:r>
              <a:rPr lang="en-US" sz="1600" dirty="0" smtClean="0"/>
              <a:t> </a:t>
            </a:r>
            <a:r>
              <a:rPr lang="en-US" sz="1600" dirty="0"/>
              <a:t>D 239 (2010) 1527 – 1541.</a:t>
            </a:r>
          </a:p>
          <a:p>
            <a:endParaRPr lang="en-US" sz="1600" dirty="0"/>
          </a:p>
          <a:p>
            <a:r>
              <a:rPr lang="en-US" sz="1600" dirty="0" smtClean="0"/>
              <a:t>[9] </a:t>
            </a:r>
            <a:r>
              <a:rPr lang="en-US" sz="1600" dirty="0" err="1" smtClean="0"/>
              <a:t>Alligood</a:t>
            </a:r>
            <a:r>
              <a:rPr lang="en-US" sz="1600" dirty="0"/>
              <a:t>, </a:t>
            </a:r>
            <a:r>
              <a:rPr lang="en-US" sz="1600" dirty="0" smtClean="0"/>
              <a:t>K. </a:t>
            </a:r>
            <a:r>
              <a:rPr lang="en-US" sz="1600" dirty="0"/>
              <a:t>T., </a:t>
            </a:r>
            <a:r>
              <a:rPr lang="en-US" sz="1600" dirty="0" smtClean="0"/>
              <a:t>Sauer T. </a:t>
            </a:r>
            <a:r>
              <a:rPr lang="en-US" sz="1600" dirty="0"/>
              <a:t>D</a:t>
            </a:r>
            <a:r>
              <a:rPr lang="en-US" sz="1600" dirty="0" smtClean="0"/>
              <a:t>., </a:t>
            </a:r>
            <a:r>
              <a:rPr lang="en-US" sz="1600" dirty="0"/>
              <a:t>and </a:t>
            </a:r>
            <a:r>
              <a:rPr lang="en-US" sz="1600" dirty="0" err="1" smtClean="0"/>
              <a:t>Yorke</a:t>
            </a:r>
            <a:r>
              <a:rPr lang="en-US" sz="1600" dirty="0" smtClean="0"/>
              <a:t> J. </a:t>
            </a:r>
            <a:r>
              <a:rPr lang="en-US" sz="1600" dirty="0"/>
              <a:t>A</a:t>
            </a:r>
            <a:r>
              <a:rPr lang="en-US" sz="1600" dirty="0" smtClean="0"/>
              <a:t>. </a:t>
            </a:r>
            <a:r>
              <a:rPr lang="en-US" sz="1600" i="1" dirty="0"/>
              <a:t>Chaos</a:t>
            </a:r>
            <a:r>
              <a:rPr lang="en-US" sz="1600" dirty="0"/>
              <a:t>. </a:t>
            </a:r>
            <a:r>
              <a:rPr lang="en-US" sz="1600" dirty="0" smtClean="0"/>
              <a:t>Springer </a:t>
            </a:r>
            <a:r>
              <a:rPr lang="en-US" sz="1600" dirty="0"/>
              <a:t>New York, 1996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    (</a:t>
            </a:r>
            <a:r>
              <a:rPr lang="en-US" sz="1600" dirty="0" err="1" smtClean="0"/>
              <a:t>pp</a:t>
            </a:r>
            <a:r>
              <a:rPr lang="en-US" sz="1600" dirty="0" smtClean="0"/>
              <a:t> 406-407)</a:t>
            </a:r>
          </a:p>
          <a:p>
            <a:endParaRPr lang="en-US" sz="1600" dirty="0" smtClean="0"/>
          </a:p>
          <a:p>
            <a:r>
              <a:rPr lang="en-US" sz="1600" dirty="0" smtClean="0"/>
              <a:t>[10] </a:t>
            </a:r>
            <a:r>
              <a:rPr lang="en-US" sz="1600" dirty="0" err="1" smtClean="0"/>
              <a:t>Lenci</a:t>
            </a:r>
            <a:r>
              <a:rPr lang="en-US" sz="1600" dirty="0" smtClean="0"/>
              <a:t> S., </a:t>
            </a:r>
            <a:r>
              <a:rPr lang="en-US" sz="1600" dirty="0" err="1" smtClean="0"/>
              <a:t>Rega</a:t>
            </a:r>
            <a:r>
              <a:rPr lang="en-US" sz="1600" dirty="0" smtClean="0"/>
              <a:t> G., “Global </a:t>
            </a:r>
            <a:r>
              <a:rPr lang="en-US" sz="1600" dirty="0"/>
              <a:t>optimal control and system-dependent solutions in </a:t>
            </a:r>
            <a:r>
              <a:rPr lang="en-US" sz="1600" dirty="0" smtClean="0"/>
              <a:t>the</a:t>
            </a:r>
          </a:p>
          <a:p>
            <a:r>
              <a:rPr lang="en-US" sz="1600" dirty="0" smtClean="0"/>
              <a:t>     </a:t>
            </a:r>
            <a:r>
              <a:rPr lang="en-US" sz="1600" dirty="0"/>
              <a:t>hardening Helmholtz–</a:t>
            </a:r>
            <a:r>
              <a:rPr lang="en-US" sz="1600" dirty="0" err="1"/>
              <a:t>Duffing</a:t>
            </a:r>
            <a:r>
              <a:rPr lang="en-US" sz="1600" dirty="0"/>
              <a:t> </a:t>
            </a:r>
            <a:r>
              <a:rPr lang="en-US" sz="1600" dirty="0" smtClean="0"/>
              <a:t>oscillator” </a:t>
            </a:r>
            <a:r>
              <a:rPr lang="en-US" sz="1600" dirty="0"/>
              <a:t>Chaos, </a:t>
            </a:r>
            <a:r>
              <a:rPr lang="en-US" sz="1600" dirty="0" err="1"/>
              <a:t>Solitons</a:t>
            </a:r>
            <a:r>
              <a:rPr lang="en-US" sz="1600" dirty="0"/>
              <a:t> &amp; </a:t>
            </a:r>
            <a:r>
              <a:rPr lang="en-US" sz="1600" dirty="0" smtClean="0"/>
              <a:t>Fractals</a:t>
            </a:r>
            <a:r>
              <a:rPr lang="en-US" sz="1600" dirty="0"/>
              <a:t>,</a:t>
            </a:r>
            <a:r>
              <a:rPr lang="en-US" sz="1600" dirty="0" smtClean="0"/>
              <a:t> 21(5), (2004) </a:t>
            </a:r>
          </a:p>
          <a:p>
            <a:r>
              <a:rPr lang="en-US" sz="1600" dirty="0" smtClean="0"/>
              <a:t>     1031-1046, </a:t>
            </a:r>
            <a:r>
              <a:rPr lang="en-US" sz="1600" dirty="0" smtClean="0">
                <a:hlinkClick r:id="rId2"/>
              </a:rPr>
              <a:t>http://dx.doi.org/10.1016/S0960-0779(03)00387-4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[11]Hoffman</a:t>
            </a:r>
            <a:r>
              <a:rPr lang="en-US" sz="1600" dirty="0"/>
              <a:t>, M. J., T. Miyoshi, T. W. N. </a:t>
            </a:r>
            <a:r>
              <a:rPr lang="en-US" sz="1600" dirty="0" err="1"/>
              <a:t>Haine</a:t>
            </a:r>
            <a:r>
              <a:rPr lang="en-US" sz="1600" dirty="0"/>
              <a:t>, K. Ide, C. W. Brown, and R. </a:t>
            </a:r>
            <a:endParaRPr lang="en-US" sz="1600" dirty="0" smtClean="0"/>
          </a:p>
          <a:p>
            <a:r>
              <a:rPr lang="en-US" sz="1600" dirty="0" smtClean="0"/>
              <a:t>     </a:t>
            </a:r>
            <a:r>
              <a:rPr lang="en-US" sz="1600" dirty="0" err="1" smtClean="0"/>
              <a:t>Murtugudde</a:t>
            </a:r>
            <a:r>
              <a:rPr lang="en-US" sz="1600" dirty="0"/>
              <a:t>, 2012: An Advanced Data Assimilation System for the Chesapeake </a:t>
            </a:r>
            <a:endParaRPr lang="en-US" sz="1600" dirty="0" smtClean="0"/>
          </a:p>
          <a:p>
            <a:r>
              <a:rPr lang="en-US" sz="1600" dirty="0" smtClean="0"/>
              <a:t>     Bay</a:t>
            </a:r>
            <a:r>
              <a:rPr lang="en-US" sz="1600" dirty="0"/>
              <a:t>: Performance Evaluation. J. Atmos. Ocean. Tech., 29, 1542-1557. </a:t>
            </a:r>
            <a:r>
              <a:rPr lang="en-US" sz="1600" dirty="0" err="1"/>
              <a:t>doi:DOI</a:t>
            </a:r>
            <a:r>
              <a:rPr lang="en-US" sz="1600" dirty="0"/>
              <a:t>: </a:t>
            </a:r>
            <a:endParaRPr lang="en-US" sz="1600" dirty="0" smtClean="0"/>
          </a:p>
          <a:p>
            <a:r>
              <a:rPr lang="en-US" sz="1600" dirty="0" smtClean="0"/>
              <a:t>     10.1175</a:t>
            </a:r>
            <a:r>
              <a:rPr lang="en-US" sz="1600" dirty="0"/>
              <a:t>/JTECH-D-11-00126.1</a:t>
            </a:r>
            <a:r>
              <a:rPr lang="en-US" sz="1600" dirty="0" smtClean="0"/>
              <a:t>.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87045" y="467772"/>
            <a:ext cx="8582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93061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72638"/>
            <a:ext cx="7345363" cy="409288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Calculate trajectories of many particles using discrete velocity data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what if the </a:t>
            </a:r>
            <a:r>
              <a:rPr lang="en-US" i="1" dirty="0" smtClean="0"/>
              <a:t>(</a:t>
            </a:r>
            <a:r>
              <a:rPr lang="en-US" i="1" dirty="0" err="1" smtClean="0"/>
              <a:t>x,y</a:t>
            </a:r>
            <a:r>
              <a:rPr lang="en-US" i="1" dirty="0" smtClean="0"/>
              <a:t>) </a:t>
            </a:r>
            <a:r>
              <a:rPr lang="en-US" dirty="0" smtClean="0"/>
              <a:t>coordinate doesn’t fall on the grid? </a:t>
            </a:r>
          </a:p>
          <a:p>
            <a:r>
              <a:rPr lang="en-US" dirty="0" smtClean="0"/>
              <a:t>What if we want a velocity value at a time at which we don’t have data?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11347"/>
              </p:ext>
            </p:extLst>
          </p:nvPr>
        </p:nvGraphicFramePr>
        <p:xfrm>
          <a:off x="1497767" y="3081193"/>
          <a:ext cx="1328524" cy="124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3" imgW="850900" imgH="800100" progId="Equation.3">
                  <p:embed/>
                </p:oleObj>
              </mc:Choice>
              <mc:Fallback>
                <p:oleObj name="Equation" r:id="rId3" imgW="8509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7767" y="3081193"/>
                        <a:ext cx="1328524" cy="1249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rajDemo.pdf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718638"/>
            <a:ext cx="2915862" cy="377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if the </a:t>
            </a:r>
            <a:r>
              <a:rPr lang="en-US" b="1" i="1" dirty="0"/>
              <a:t>(</a:t>
            </a:r>
            <a:r>
              <a:rPr lang="en-US" b="1" i="1" dirty="0" err="1"/>
              <a:t>x,y</a:t>
            </a:r>
            <a:r>
              <a:rPr lang="en-US" b="1" i="1" dirty="0"/>
              <a:t>) </a:t>
            </a:r>
            <a:r>
              <a:rPr lang="en-US" b="1" dirty="0"/>
              <a:t>coordinate doesn’t fall on a data </a:t>
            </a:r>
            <a:r>
              <a:rPr lang="en-US" b="1" dirty="0" smtClean="0"/>
              <a:t>point? </a:t>
            </a:r>
            <a:endParaRPr lang="en-US" b="1" dirty="0"/>
          </a:p>
          <a:p>
            <a:r>
              <a:rPr lang="en-US" dirty="0" smtClean="0"/>
              <a:t>Interpolate using data at the surrounding 4 points</a:t>
            </a:r>
          </a:p>
          <a:p>
            <a:pPr lvl="1"/>
            <a:r>
              <a:rPr lang="en-US" dirty="0" smtClean="0"/>
              <a:t>Bilinear Interpolation (requires velocity at the 4 surrounding points)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Bicubic Interpolation (for future comparison) </a:t>
            </a:r>
          </a:p>
          <a:p>
            <a:pPr marL="57943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7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interpolate each velocity u(</a:t>
            </a:r>
            <a:r>
              <a:rPr lang="en-US" dirty="0" err="1" smtClean="0"/>
              <a:t>x,y</a:t>
            </a:r>
            <a:r>
              <a:rPr lang="en-US" dirty="0" smtClean="0"/>
              <a:t>) using the 4 nearest neighbors by fitting the surface below (with the 4 function values)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Solve for a</a:t>
            </a:r>
            <a:r>
              <a:rPr lang="en-US" baseline="-25000" dirty="0" smtClean="0"/>
              <a:t>0</a:t>
            </a:r>
            <a:r>
              <a:rPr lang="en-US" dirty="0" smtClean="0"/>
              <a:t>,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 and a</a:t>
            </a:r>
            <a:r>
              <a:rPr lang="en-US" baseline="-25000" dirty="0" smtClean="0"/>
              <a:t>3</a:t>
            </a:r>
            <a:r>
              <a:rPr lang="en-US" dirty="0" smtClean="0"/>
              <a:t> and then plug (</a:t>
            </a:r>
            <a:r>
              <a:rPr lang="en-US" dirty="0" err="1" smtClean="0"/>
              <a:t>x,y</a:t>
            </a:r>
            <a:r>
              <a:rPr lang="en-US" dirty="0" smtClean="0"/>
              <a:t>) coordinate into above equation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13" y="2994550"/>
            <a:ext cx="4768705" cy="3521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83" y="3637700"/>
            <a:ext cx="6646934" cy="12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5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87654"/>
            <a:ext cx="7345363" cy="3931920"/>
          </a:xfrm>
        </p:spPr>
        <p:txBody>
          <a:bodyPr/>
          <a:lstStyle/>
          <a:p>
            <a:r>
              <a:rPr lang="en-US" b="1" dirty="0"/>
              <a:t>What if we want a velocity value at a time at which we don’t have data?</a:t>
            </a:r>
          </a:p>
          <a:p>
            <a:r>
              <a:rPr lang="en-US" sz="2000" dirty="0" smtClean="0"/>
              <a:t>Use a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order polynomial to interpolate in time (requires 4 spatial interpolations)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78" y="3430878"/>
            <a:ext cx="1322506" cy="26739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46" y="3959570"/>
            <a:ext cx="3599564" cy="203553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46" y="4105562"/>
            <a:ext cx="2057660" cy="15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2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set of initial particle positions, what are the particle trajectories after some time? </a:t>
            </a:r>
          </a:p>
          <a:p>
            <a:r>
              <a:rPr lang="en-US" dirty="0" smtClean="0"/>
              <a:t>Once the interpolation is complete</a:t>
            </a:r>
            <a:r>
              <a:rPr lang="en-US" dirty="0"/>
              <a:t> </a:t>
            </a:r>
            <a:r>
              <a:rPr lang="en-US" dirty="0" smtClean="0"/>
              <a:t>we perform time integration to obtain trajectories</a:t>
            </a:r>
          </a:p>
          <a:p>
            <a:r>
              <a:rPr lang="en-US" dirty="0" smtClean="0"/>
              <a:t> Methods </a:t>
            </a:r>
            <a:r>
              <a:rPr lang="en-US" sz="1200" dirty="0" smtClean="0"/>
              <a:t>[5,6]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Forth order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(fixed time steps)</a:t>
            </a:r>
          </a:p>
          <a:p>
            <a:pPr lvl="1"/>
            <a:r>
              <a:rPr lang="en-US" dirty="0" smtClean="0"/>
              <a:t>Fifth order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</a:t>
            </a:r>
            <a:r>
              <a:rPr lang="en-US" dirty="0" err="1" smtClean="0"/>
              <a:t>Fehlberg</a:t>
            </a:r>
            <a:r>
              <a:rPr lang="en-US" dirty="0" smtClean="0"/>
              <a:t> (Time adaptive)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7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4 (RK4)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118" y="2257672"/>
            <a:ext cx="29122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Fixed time step, </a:t>
            </a:r>
            <a:r>
              <a:rPr lang="en-US" i="1" dirty="0" smtClean="0"/>
              <a:t>h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Next function value is determined by a weight of function values between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x</a:t>
            </a:r>
            <a:r>
              <a:rPr lang="en-US" i="1" baseline="-25000" dirty="0" smtClean="0"/>
              <a:t>n+1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i="1" baseline="-25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function evaluations require interpolation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time interpolations = 16 spatial interpolations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42" y="2039601"/>
            <a:ext cx="3533795" cy="40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0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</a:t>
            </a:r>
            <a:r>
              <a:rPr lang="en-US" dirty="0" err="1" smtClean="0"/>
              <a:t>Fehlberg</a:t>
            </a:r>
            <a:r>
              <a:rPr lang="en-US" dirty="0" smtClean="0"/>
              <a:t> 5 (RKF)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7" y="5160693"/>
            <a:ext cx="5404881" cy="106959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7" y="1986230"/>
            <a:ext cx="5866432" cy="3084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8203" y="1960574"/>
            <a:ext cx="2488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Produces both 4</a:t>
            </a:r>
            <a:r>
              <a:rPr lang="en-US" baseline="30000" dirty="0" smtClean="0"/>
              <a:t>th</a:t>
            </a:r>
            <a:r>
              <a:rPr lang="en-US" dirty="0" smtClean="0"/>
              <a:t> order and a 5</a:t>
            </a:r>
            <a:r>
              <a:rPr lang="en-US" baseline="30000" dirty="0" smtClean="0"/>
              <a:t>th</a:t>
            </a:r>
            <a:r>
              <a:rPr lang="en-US" dirty="0" smtClean="0"/>
              <a:t> order solution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Scheme can be determined through Butcher tableau or a Taylor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6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8464</TotalTime>
  <Words>1619</Words>
  <Application>Microsoft Macintosh PowerPoint</Application>
  <PresentationFormat>On-screen Show (4:3)</PresentationFormat>
  <Paragraphs>205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Capital</vt:lpstr>
      <vt:lpstr>Equation</vt:lpstr>
      <vt:lpstr>Analysis of Lagrangian Coherent Structures of the Chesapeake Bay: Mid-year Report</vt:lpstr>
      <vt:lpstr>Problem</vt:lpstr>
      <vt:lpstr>Where do we start?</vt:lpstr>
      <vt:lpstr>Spatial Interpolation</vt:lpstr>
      <vt:lpstr>Bilinear Interpolation</vt:lpstr>
      <vt:lpstr>Time interpolation</vt:lpstr>
      <vt:lpstr>Trajectories</vt:lpstr>
      <vt:lpstr>Runge Kutta 4 (RK4)</vt:lpstr>
      <vt:lpstr>Runge Kutta Fehlberg 5 (RKF)</vt:lpstr>
      <vt:lpstr>Runge Kutta Fehlberg 5 (RKF)</vt:lpstr>
      <vt:lpstr>Validation</vt:lpstr>
      <vt:lpstr>Bilinear: Validation and Testing</vt:lpstr>
      <vt:lpstr>PowerPoint Presentation</vt:lpstr>
      <vt:lpstr>Lagrange Polynomial: Validation and Testing</vt:lpstr>
      <vt:lpstr>RK4 and RKF5: Validation and Testing</vt:lpstr>
      <vt:lpstr>Runge Kutta 4 and Runge Kutta Fehlberg error: time step dependence</vt:lpstr>
      <vt:lpstr>Where did the time go?</vt:lpstr>
      <vt:lpstr>Next semester: Lagrangian Analysis</vt:lpstr>
      <vt:lpstr>Schedule: Part 1</vt:lpstr>
      <vt:lpstr>Schedule: Part 2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Lagrangian Analysis of Chesapeake Bay</dc:title>
  <dc:creator>Stephanie Young</dc:creator>
  <cp:lastModifiedBy>Stephanie Young</cp:lastModifiedBy>
  <cp:revision>204</cp:revision>
  <dcterms:created xsi:type="dcterms:W3CDTF">2013-09-20T01:06:31Z</dcterms:created>
  <dcterms:modified xsi:type="dcterms:W3CDTF">2013-12-12T03:11:40Z</dcterms:modified>
</cp:coreProperties>
</file>