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lvl1pPr>
      <a:defRPr>
        <a:solidFill>
          <a:srgbClr val="103154"/>
        </a:solidFill>
        <a:latin typeface="+mj-lt"/>
        <a:ea typeface="+mj-ea"/>
        <a:cs typeface="+mj-cs"/>
        <a:sym typeface="Corbel"/>
      </a:defRPr>
    </a:lvl1pPr>
    <a:lvl2pPr indent="457200">
      <a:defRPr>
        <a:solidFill>
          <a:srgbClr val="103154"/>
        </a:solidFill>
        <a:latin typeface="+mj-lt"/>
        <a:ea typeface="+mj-ea"/>
        <a:cs typeface="+mj-cs"/>
        <a:sym typeface="Corbel"/>
      </a:defRPr>
    </a:lvl2pPr>
    <a:lvl3pPr indent="914400">
      <a:defRPr>
        <a:solidFill>
          <a:srgbClr val="103154"/>
        </a:solidFill>
        <a:latin typeface="+mj-lt"/>
        <a:ea typeface="+mj-ea"/>
        <a:cs typeface="+mj-cs"/>
        <a:sym typeface="Corbel"/>
      </a:defRPr>
    </a:lvl3pPr>
    <a:lvl4pPr indent="1371600">
      <a:defRPr>
        <a:solidFill>
          <a:srgbClr val="103154"/>
        </a:solidFill>
        <a:latin typeface="+mj-lt"/>
        <a:ea typeface="+mj-ea"/>
        <a:cs typeface="+mj-cs"/>
        <a:sym typeface="Corbel"/>
      </a:defRPr>
    </a:lvl4pPr>
    <a:lvl5pPr indent="1828800">
      <a:defRPr>
        <a:solidFill>
          <a:srgbClr val="103154"/>
        </a:solidFill>
        <a:latin typeface="+mj-lt"/>
        <a:ea typeface="+mj-ea"/>
        <a:cs typeface="+mj-cs"/>
        <a:sym typeface="Corbel"/>
      </a:defRPr>
    </a:lvl5pPr>
    <a:lvl6pPr indent="2286000">
      <a:defRPr>
        <a:solidFill>
          <a:srgbClr val="103154"/>
        </a:solidFill>
        <a:latin typeface="+mj-lt"/>
        <a:ea typeface="+mj-ea"/>
        <a:cs typeface="+mj-cs"/>
        <a:sym typeface="Corbel"/>
      </a:defRPr>
    </a:lvl6pPr>
    <a:lvl7pPr indent="2743200">
      <a:defRPr>
        <a:solidFill>
          <a:srgbClr val="103154"/>
        </a:solidFill>
        <a:latin typeface="+mj-lt"/>
        <a:ea typeface="+mj-ea"/>
        <a:cs typeface="+mj-cs"/>
        <a:sym typeface="Corbel"/>
      </a:defRPr>
    </a:lvl7pPr>
    <a:lvl8pPr indent="3200400">
      <a:defRPr>
        <a:solidFill>
          <a:srgbClr val="103154"/>
        </a:solidFill>
        <a:latin typeface="+mj-lt"/>
        <a:ea typeface="+mj-ea"/>
        <a:cs typeface="+mj-cs"/>
        <a:sym typeface="Corbel"/>
      </a:defRPr>
    </a:lvl8pPr>
    <a:lvl9pPr indent="3657600">
      <a:defRPr>
        <a:solidFill>
          <a:srgbClr val="103154"/>
        </a:solidFill>
        <a:latin typeface="+mj-lt"/>
        <a:ea typeface="+mj-ea"/>
        <a:cs typeface="+mj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7CA"/>
          </a:solidFill>
        </a:fill>
      </a:tcStyle>
    </a:wholeTbl>
    <a:band2H>
      <a:tcTxStyle b="def" i="def"/>
      <a:tcStyle>
        <a:tcBdr/>
        <a:fill>
          <a:solidFill>
            <a:srgbClr val="FFEC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7F0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7F0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7F0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DF8D8"/>
          </a:solidFill>
        </a:fill>
      </a:tcStyle>
    </a:wholeTbl>
    <a:band2H>
      <a:tcTxStyle b="def" i="def"/>
      <a:tcStyle>
        <a:tcBdr/>
        <a:fill>
          <a:solidFill>
            <a:srgbClr val="FEFBED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BEC8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BEC8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BEC8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CAEE"/>
          </a:solidFill>
        </a:fill>
      </a:tcStyle>
    </a:wholeTbl>
    <a:band2H>
      <a:tcTxStyle b="def" i="def"/>
      <a:tcStyle>
        <a:tcBdr/>
        <a:fill>
          <a:solidFill>
            <a:srgbClr val="EFE6F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09D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09D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09D1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7F01"/>
          </a:solidFill>
        </a:fill>
      </a:tcStyle>
    </a:firstCol>
    <a:lastRow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03154"/>
              </a:solidFill>
              <a:prstDash val="solid"/>
              <a:bevel/>
            </a:ln>
          </a:top>
          <a:bottom>
            <a:ln w="25400" cap="flat">
              <a:solidFill>
                <a:srgbClr val="10315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03154"/>
              </a:solidFill>
              <a:prstDash val="solid"/>
              <a:bevel/>
            </a:ln>
          </a:top>
          <a:bottom>
            <a:ln w="25400" cap="flat">
              <a:solidFill>
                <a:srgbClr val="10315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7F0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CCF"/>
          </a:solidFill>
        </a:fill>
      </a:tcStyle>
    </a:wholeTbl>
    <a:band2H>
      <a:tcTxStyle b="def" i="def"/>
      <a:tcStyle>
        <a:tcBdr/>
        <a:fill>
          <a:solidFill>
            <a:srgbClr val="E6E7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0315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0315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03154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bevel/>
            </a:ln>
          </a:left>
          <a:right>
            <a:ln w="12700" cap="flat">
              <a:solidFill>
                <a:srgbClr val="103154"/>
              </a:solidFill>
              <a:prstDash val="solid"/>
              <a:bevel/>
            </a:ln>
          </a:right>
          <a:top>
            <a:ln w="12700" cap="flat">
              <a:solidFill>
                <a:srgbClr val="103154"/>
              </a:solidFill>
              <a:prstDash val="solid"/>
              <a:bevel/>
            </a:ln>
          </a:top>
          <a:bottom>
            <a:ln w="12700" cap="flat">
              <a:solidFill>
                <a:srgbClr val="103154"/>
              </a:solidFill>
              <a:prstDash val="solid"/>
              <a:bevel/>
            </a:ln>
          </a:bottom>
          <a:insideH>
            <a:ln w="12700" cap="flat">
              <a:solidFill>
                <a:srgbClr val="103154"/>
              </a:solidFill>
              <a:prstDash val="solid"/>
              <a:bevel/>
            </a:ln>
          </a:insideH>
          <a:insideV>
            <a:ln w="12700" cap="flat">
              <a:solidFill>
                <a:srgbClr val="103154"/>
              </a:solidFill>
              <a:prstDash val="solid"/>
              <a:bevel/>
            </a:ln>
          </a:insideV>
        </a:tcBdr>
        <a:fill>
          <a:solidFill>
            <a:srgbClr val="10315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bevel/>
            </a:ln>
          </a:left>
          <a:right>
            <a:ln w="12700" cap="flat">
              <a:solidFill>
                <a:srgbClr val="103154"/>
              </a:solidFill>
              <a:prstDash val="solid"/>
              <a:bevel/>
            </a:ln>
          </a:right>
          <a:top>
            <a:ln w="12700" cap="flat">
              <a:solidFill>
                <a:srgbClr val="103154"/>
              </a:solidFill>
              <a:prstDash val="solid"/>
              <a:bevel/>
            </a:ln>
          </a:top>
          <a:bottom>
            <a:ln w="12700" cap="flat">
              <a:solidFill>
                <a:srgbClr val="103154"/>
              </a:solidFill>
              <a:prstDash val="solid"/>
              <a:bevel/>
            </a:ln>
          </a:bottom>
          <a:insideH>
            <a:ln w="12700" cap="flat">
              <a:solidFill>
                <a:srgbClr val="103154"/>
              </a:solidFill>
              <a:prstDash val="solid"/>
              <a:bevel/>
            </a:ln>
          </a:insideH>
          <a:insideV>
            <a:ln w="12700" cap="flat">
              <a:solidFill>
                <a:srgbClr val="103154"/>
              </a:solidFill>
              <a:prstDash val="solid"/>
              <a:bevel/>
            </a:ln>
          </a:insideV>
        </a:tcBdr>
        <a:fill>
          <a:solidFill>
            <a:srgbClr val="103154">
              <a:alpha val="20000"/>
            </a:srgbClr>
          </a:solidFill>
        </a:fill>
      </a:tcStyle>
    </a:firstCol>
    <a:lastRow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bevel/>
            </a:ln>
          </a:left>
          <a:right>
            <a:ln w="12700" cap="flat">
              <a:solidFill>
                <a:srgbClr val="103154"/>
              </a:solidFill>
              <a:prstDash val="solid"/>
              <a:bevel/>
            </a:ln>
          </a:right>
          <a:top>
            <a:ln w="50800" cap="flat">
              <a:solidFill>
                <a:srgbClr val="103154"/>
              </a:solidFill>
              <a:prstDash val="solid"/>
              <a:bevel/>
            </a:ln>
          </a:top>
          <a:bottom>
            <a:ln w="12700" cap="flat">
              <a:solidFill>
                <a:srgbClr val="103154"/>
              </a:solidFill>
              <a:prstDash val="solid"/>
              <a:bevel/>
            </a:ln>
          </a:bottom>
          <a:insideH>
            <a:ln w="12700" cap="flat">
              <a:solidFill>
                <a:srgbClr val="103154"/>
              </a:solidFill>
              <a:prstDash val="solid"/>
              <a:bevel/>
            </a:ln>
          </a:insideH>
          <a:insideV>
            <a:ln w="12700" cap="flat">
              <a:solidFill>
                <a:srgbClr val="10315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103154"/>
        </a:fontRef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bevel/>
            </a:ln>
          </a:left>
          <a:right>
            <a:ln w="12700" cap="flat">
              <a:solidFill>
                <a:srgbClr val="103154"/>
              </a:solidFill>
              <a:prstDash val="solid"/>
              <a:bevel/>
            </a:ln>
          </a:right>
          <a:top>
            <a:ln w="12700" cap="flat">
              <a:solidFill>
                <a:srgbClr val="103154"/>
              </a:solidFill>
              <a:prstDash val="solid"/>
              <a:bevel/>
            </a:ln>
          </a:top>
          <a:bottom>
            <a:ln w="25400" cap="flat">
              <a:solidFill>
                <a:srgbClr val="103154"/>
              </a:solidFill>
              <a:prstDash val="solid"/>
              <a:bevel/>
            </a:ln>
          </a:bottom>
          <a:insideH>
            <a:ln w="12700" cap="flat">
              <a:solidFill>
                <a:srgbClr val="103154"/>
              </a:solidFill>
              <a:prstDash val="solid"/>
              <a:bevel/>
            </a:ln>
          </a:insideH>
          <a:insideV>
            <a:ln w="12700" cap="flat">
              <a:solidFill>
                <a:srgbClr val="103154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-2" y="3379693"/>
            <a:ext cx="7543803" cy="2604249"/>
            <a:chOff x="0" y="0"/>
            <a:chExt cx="7543801" cy="2604248"/>
          </a:xfrm>
        </p:grpSpPr>
        <p:grpSp>
          <p:nvGrpSpPr>
            <p:cNvPr id="8" name="Group 8"/>
            <p:cNvGrpSpPr/>
            <p:nvPr/>
          </p:nvGrpSpPr>
          <p:grpSpPr>
            <a:xfrm>
              <a:off x="-1" y="-1"/>
              <a:ext cx="7543803" cy="2604249"/>
              <a:chOff x="0" y="0"/>
              <a:chExt cx="7543801" cy="2604248"/>
            </a:xfrm>
          </p:grpSpPr>
          <p:sp>
            <p:nvSpPr>
              <p:cNvPr id="6" name="Shape 6"/>
              <p:cNvSpPr/>
              <p:nvPr/>
            </p:nvSpPr>
            <p:spPr>
              <a:xfrm flipH="1" rot="10800000">
                <a:off x="-1" y="13447"/>
                <a:ext cx="7543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53" y="0"/>
                    </a:lnTo>
                    <a:lnTo>
                      <a:pt x="21600" y="159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635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7" name="Shape 7"/>
              <p:cNvSpPr/>
              <p:nvPr/>
            </p:nvSpPr>
            <p:spPr>
              <a:xfrm>
                <a:off x="0" y="-1"/>
                <a:ext cx="7543802" cy="2379"/>
              </a:xfrm>
              <a:prstGeom prst="line">
                <a:avLst/>
              </a:prstGeom>
              <a:noFill/>
              <a:ln w="28575" cap="flat">
                <a:solidFill>
                  <a:srgbClr val="FF7F01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9" name="Shape 9"/>
            <p:cNvSpPr/>
            <p:nvPr/>
          </p:nvSpPr>
          <p:spPr>
            <a:xfrm>
              <a:off x="6817659" y="242046"/>
              <a:ext cx="394449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" name="Shape 11"/>
          <p:cNvSpPr/>
          <p:nvPr>
            <p:ph type="title"/>
          </p:nvPr>
        </p:nvSpPr>
        <p:spPr>
          <a:xfrm>
            <a:off x="1371600" y="2198780"/>
            <a:ext cx="5867400" cy="3184526"/>
          </a:xfrm>
          <a:prstGeom prst="rect">
            <a:avLst/>
          </a:prstGeom>
        </p:spPr>
        <p:txBody>
          <a:bodyPr/>
          <a:lstStyle>
            <a:lvl1pPr algn="r"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371600" y="5396753"/>
            <a:ext cx="5867400" cy="146124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SzTx/>
              <a:buNone/>
              <a:defRPr sz="1400"/>
            </a:lvl1pPr>
            <a:lvl2pPr marL="0" indent="457200" algn="r">
              <a:spcBef>
                <a:spcPts val="0"/>
              </a:spcBef>
              <a:buSzTx/>
              <a:buNone/>
              <a:defRPr sz="1400"/>
            </a:lvl2pPr>
            <a:lvl3pPr marL="0" indent="914400" algn="r">
              <a:spcBef>
                <a:spcPts val="0"/>
              </a:spcBef>
              <a:buSzTx/>
              <a:buNone/>
              <a:defRPr sz="1400"/>
            </a:lvl3pPr>
            <a:lvl4pPr marL="0" indent="1371600" algn="r">
              <a:spcBef>
                <a:spcPts val="0"/>
              </a:spcBef>
              <a:buSzTx/>
              <a:buNone/>
              <a:defRPr sz="1400"/>
            </a:lvl4pPr>
            <a:lvl5pPr marL="0" indent="1828800" algn="r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One</a:t>
            </a:r>
            <a:endParaRPr sz="1400">
              <a:solidFill>
                <a:srgbClr val="17457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Two</a:t>
            </a:r>
            <a:endParaRPr sz="1400">
              <a:solidFill>
                <a:srgbClr val="17457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Three</a:t>
            </a:r>
            <a:endParaRPr sz="1400">
              <a:solidFill>
                <a:srgbClr val="17457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Four</a:t>
            </a:r>
            <a:endParaRPr sz="1400">
              <a:solidFill>
                <a:srgbClr val="17457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9"/>
          <p:cNvGrpSpPr/>
          <p:nvPr/>
        </p:nvGrpSpPr>
        <p:grpSpPr>
          <a:xfrm>
            <a:off x="228599" y="228599"/>
            <a:ext cx="4251962" cy="6387354"/>
            <a:chOff x="0" y="0"/>
            <a:chExt cx="4251960" cy="6387352"/>
          </a:xfrm>
        </p:grpSpPr>
        <p:sp>
          <p:nvSpPr>
            <p:cNvPr id="57" name="Shape 57"/>
            <p:cNvSpPr/>
            <p:nvPr/>
          </p:nvSpPr>
          <p:spPr>
            <a:xfrm flipH="1" rot="10800000">
              <a:off x="0" y="-1"/>
              <a:ext cx="4251960" cy="638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780" y="0"/>
                  </a:lnTo>
                  <a:lnTo>
                    <a:pt x="21600" y="546"/>
                  </a:lnTo>
                  <a:lnTo>
                    <a:pt x="21600" y="21600"/>
                  </a:lnTo>
                  <a:lnTo>
                    <a:pt x="820" y="21600"/>
                  </a:lnTo>
                  <a:lnTo>
                    <a:pt x="0" y="2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3657598" y="203947"/>
              <a:ext cx="355003" cy="35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0" name="Shape 60"/>
          <p:cNvSpPr/>
          <p:nvPr>
            <p:ph type="title"/>
          </p:nvPr>
        </p:nvSpPr>
        <p:spPr>
          <a:xfrm>
            <a:off x="530351" y="461772"/>
            <a:ext cx="3657601" cy="2875789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7F0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7F01"/>
                </a:solidFill>
              </a:rPr>
              <a:t>Title Text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530351" y="3342401"/>
            <a:ext cx="3657601" cy="35155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1pPr>
            <a:lvl2pPr marL="0" indent="457200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2pPr>
            <a:lvl3pPr marL="0" indent="914400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3pPr>
            <a:lvl4pPr marL="0" indent="1371600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4pPr>
            <a:lvl5pPr marL="0" indent="1828800">
              <a:lnSpc>
                <a:spcPct val="110000"/>
              </a:lnSpc>
              <a:spcBef>
                <a:spcPts val="600"/>
              </a:spcBef>
              <a:buSz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One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Two</a:t>
            </a:r>
            <a:endParaRPr>
              <a:solidFill>
                <a:srgbClr val="174576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Three</a:t>
            </a:r>
            <a:endParaRPr>
              <a:solidFill>
                <a:srgbClr val="174576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Four</a:t>
            </a:r>
            <a:endParaRPr>
              <a:solidFill>
                <a:srgbClr val="174576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 flipV="1">
            <a:off x="228600" y="4648200"/>
            <a:ext cx="8686800" cy="1963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142" y="0"/>
                </a:lnTo>
                <a:lnTo>
                  <a:pt x="21600" y="2025"/>
                </a:lnTo>
                <a:lnTo>
                  <a:pt x="21600" y="21600"/>
                </a:lnTo>
                <a:lnTo>
                  <a:pt x="458" y="21600"/>
                </a:lnTo>
                <a:lnTo>
                  <a:pt x="0" y="195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7F0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7F01"/>
                </a:solidFill>
              </a:rPr>
              <a:t>Title Text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457200" y="5257798"/>
            <a:ext cx="8156448" cy="820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SzTx/>
              <a:buNone/>
              <a:defRPr sz="1800"/>
            </a:lvl1pPr>
            <a:lvl2pPr marL="0" indent="457200">
              <a:lnSpc>
                <a:spcPct val="110000"/>
              </a:lnSpc>
              <a:spcBef>
                <a:spcPts val="0"/>
              </a:spcBef>
              <a:buSzTx/>
              <a:buNone/>
              <a:defRPr sz="1800"/>
            </a:lvl2pPr>
            <a:lvl3pPr marL="0" indent="914400">
              <a:lnSpc>
                <a:spcPct val="110000"/>
              </a:lnSpc>
              <a:spcBef>
                <a:spcPts val="0"/>
              </a:spcBef>
              <a:buSzTx/>
              <a:buNone/>
              <a:defRPr sz="1800"/>
            </a:lvl3pPr>
            <a:lvl4pPr marL="0" indent="1371600">
              <a:lnSpc>
                <a:spcPct val="110000"/>
              </a:lnSpc>
              <a:spcBef>
                <a:spcPts val="0"/>
              </a:spcBef>
              <a:buSzTx/>
              <a:buNone/>
              <a:defRPr sz="1800"/>
            </a:lvl4pPr>
            <a:lvl5pPr marL="0" indent="1828800">
              <a:lnSpc>
                <a:spcPct val="110000"/>
              </a:lnSpc>
              <a:spcBef>
                <a:spcPts val="0"/>
              </a:spcBef>
              <a:buSz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One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Two</a:t>
            </a:r>
            <a:endParaRPr>
              <a:solidFill>
                <a:srgbClr val="174576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Three</a:t>
            </a:r>
            <a:endParaRPr>
              <a:solidFill>
                <a:srgbClr val="174576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Four</a:t>
            </a:r>
            <a:endParaRPr>
              <a:solidFill>
                <a:srgbClr val="174576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9" name="Shape 69"/>
          <p:cNvSpPr/>
          <p:nvPr/>
        </p:nvSpPr>
        <p:spPr>
          <a:xfrm flipV="1">
            <a:off x="228600" y="228596"/>
            <a:ext cx="8686800" cy="127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779462" y="0"/>
            <a:ext cx="7583490" cy="1438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779462" y="1949824"/>
            <a:ext cx="7583490" cy="490817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One</a:t>
            </a:r>
            <a:endParaRPr sz="2200">
              <a:solidFill>
                <a:srgbClr val="17457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Two</a:t>
            </a:r>
            <a:endParaRPr sz="2200">
              <a:solidFill>
                <a:srgbClr val="17457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Three</a:t>
            </a:r>
            <a:endParaRPr sz="2200">
              <a:solidFill>
                <a:srgbClr val="17457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Four</a:t>
            </a:r>
            <a:endParaRPr sz="2200">
              <a:solidFill>
                <a:srgbClr val="17457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One</a:t>
            </a:r>
            <a:endParaRPr sz="2200">
              <a:solidFill>
                <a:srgbClr val="17457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Two</a:t>
            </a:r>
            <a:endParaRPr sz="2200">
              <a:solidFill>
                <a:srgbClr val="17457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Three</a:t>
            </a:r>
            <a:endParaRPr sz="2200">
              <a:solidFill>
                <a:srgbClr val="17457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Four</a:t>
            </a:r>
            <a:endParaRPr sz="2200">
              <a:solidFill>
                <a:srgbClr val="17457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/>
        </p:nvSpPr>
        <p:spPr>
          <a:xfrm flipV="1">
            <a:off x="228600" y="228596"/>
            <a:ext cx="8686800" cy="127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779462" y="0"/>
            <a:ext cx="7583490" cy="1438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779462" y="1949824"/>
            <a:ext cx="7583490" cy="4908176"/>
          </a:xfrm>
          <a:prstGeom prst="rect">
            <a:avLst/>
          </a:prstGeom>
        </p:spPr>
        <p:txBody>
          <a:bodyPr/>
          <a:lstStyle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One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Two</a:t>
            </a:r>
            <a:endParaRPr>
              <a:solidFill>
                <a:srgbClr val="174576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Three</a:t>
            </a:r>
            <a:endParaRPr>
              <a:solidFill>
                <a:srgbClr val="174576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Four</a:t>
            </a:r>
            <a:endParaRPr>
              <a:solidFill>
                <a:srgbClr val="174576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-2" y="3379693"/>
            <a:ext cx="7543803" cy="2604249"/>
            <a:chOff x="0" y="0"/>
            <a:chExt cx="7543801" cy="2604248"/>
          </a:xfrm>
        </p:grpSpPr>
        <p:grpSp>
          <p:nvGrpSpPr>
            <p:cNvPr id="21" name="Group 21"/>
            <p:cNvGrpSpPr/>
            <p:nvPr/>
          </p:nvGrpSpPr>
          <p:grpSpPr>
            <a:xfrm>
              <a:off x="-1" y="-1"/>
              <a:ext cx="7543803" cy="2604249"/>
              <a:chOff x="0" y="0"/>
              <a:chExt cx="7543801" cy="2604248"/>
            </a:xfrm>
          </p:grpSpPr>
          <p:sp>
            <p:nvSpPr>
              <p:cNvPr id="19" name="Shape 19"/>
              <p:cNvSpPr/>
              <p:nvPr/>
            </p:nvSpPr>
            <p:spPr>
              <a:xfrm flipH="1" rot="10800000">
                <a:off x="-1" y="13447"/>
                <a:ext cx="7543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53" y="0"/>
                    </a:lnTo>
                    <a:lnTo>
                      <a:pt x="21600" y="159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635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0" y="-1"/>
                <a:ext cx="7543802" cy="2379"/>
              </a:xfrm>
              <a:prstGeom prst="line">
                <a:avLst/>
              </a:prstGeom>
              <a:noFill/>
              <a:ln w="28575" cap="flat">
                <a:solidFill>
                  <a:srgbClr val="FF7F01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x="6817659" y="242046"/>
              <a:ext cx="394449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4" name="Shape 24"/>
          <p:cNvSpPr/>
          <p:nvPr>
            <p:ph type="title"/>
          </p:nvPr>
        </p:nvSpPr>
        <p:spPr>
          <a:xfrm>
            <a:off x="1371600" y="2198780"/>
            <a:ext cx="5867400" cy="3184526"/>
          </a:xfrm>
          <a:prstGeom prst="rect">
            <a:avLst/>
          </a:prstGeom>
        </p:spPr>
        <p:txBody>
          <a:bodyPr/>
          <a:lstStyle>
            <a:lvl1pPr algn="r"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1371600" y="5396753"/>
            <a:ext cx="5867400" cy="146124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SzTx/>
              <a:buNone/>
              <a:defRPr sz="1400"/>
            </a:lvl1pPr>
            <a:lvl2pPr marL="0" indent="457200" algn="r">
              <a:spcBef>
                <a:spcPts val="0"/>
              </a:spcBef>
              <a:buSzTx/>
              <a:buNone/>
              <a:defRPr sz="1400"/>
            </a:lvl2pPr>
            <a:lvl3pPr marL="0" indent="914400" algn="r">
              <a:spcBef>
                <a:spcPts val="0"/>
              </a:spcBef>
              <a:buSzTx/>
              <a:buNone/>
              <a:defRPr sz="1400"/>
            </a:lvl3pPr>
            <a:lvl4pPr marL="0" indent="1371600" algn="r">
              <a:spcBef>
                <a:spcPts val="0"/>
              </a:spcBef>
              <a:buSzTx/>
              <a:buNone/>
              <a:defRPr sz="1400"/>
            </a:lvl4pPr>
            <a:lvl5pPr marL="0" indent="1828800" algn="r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One</a:t>
            </a:r>
            <a:endParaRPr sz="1400">
              <a:solidFill>
                <a:srgbClr val="17457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Two</a:t>
            </a:r>
            <a:endParaRPr sz="1400">
              <a:solidFill>
                <a:srgbClr val="17457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Three</a:t>
            </a:r>
            <a:endParaRPr sz="1400">
              <a:solidFill>
                <a:srgbClr val="17457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Four</a:t>
            </a:r>
            <a:endParaRPr sz="1400">
              <a:solidFill>
                <a:srgbClr val="17457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1"/>
          <p:cNvGrpSpPr/>
          <p:nvPr/>
        </p:nvGrpSpPr>
        <p:grpSpPr>
          <a:xfrm>
            <a:off x="1600198" y="2126877"/>
            <a:ext cx="7543803" cy="2604248"/>
            <a:chOff x="0" y="0"/>
            <a:chExt cx="7543801" cy="2604247"/>
          </a:xfrm>
        </p:grpSpPr>
        <p:grpSp>
          <p:nvGrpSpPr>
            <p:cNvPr id="29" name="Group 29"/>
            <p:cNvGrpSpPr/>
            <p:nvPr/>
          </p:nvGrpSpPr>
          <p:grpSpPr>
            <a:xfrm>
              <a:off x="-1" y="0"/>
              <a:ext cx="7543803" cy="2604248"/>
              <a:chOff x="0" y="0"/>
              <a:chExt cx="7543801" cy="2604247"/>
            </a:xfrm>
          </p:grpSpPr>
          <p:sp>
            <p:nvSpPr>
              <p:cNvPr id="27" name="Shape 27"/>
              <p:cNvSpPr/>
              <p:nvPr/>
            </p:nvSpPr>
            <p:spPr>
              <a:xfrm rot="10800000">
                <a:off x="1" y="13447"/>
                <a:ext cx="7543801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53" y="0"/>
                    </a:lnTo>
                    <a:lnTo>
                      <a:pt x="21600" y="159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50800" dist="63500" dir="270000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8" name="Shape 28"/>
              <p:cNvSpPr/>
              <p:nvPr/>
            </p:nvSpPr>
            <p:spPr>
              <a:xfrm flipH="1">
                <a:off x="-1" y="0"/>
                <a:ext cx="7543802" cy="2377"/>
              </a:xfrm>
              <a:prstGeom prst="line">
                <a:avLst/>
              </a:prstGeom>
              <a:noFill/>
              <a:ln w="28575" cap="flat">
                <a:solidFill>
                  <a:srgbClr val="FF7F01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sp>
          <p:nvSpPr>
            <p:cNvPr id="30" name="Shape 30"/>
            <p:cNvSpPr/>
            <p:nvPr/>
          </p:nvSpPr>
          <p:spPr>
            <a:xfrm>
              <a:off x="6920753" y="242046"/>
              <a:ext cx="394449" cy="39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2" name="Shape 32"/>
          <p:cNvSpPr/>
          <p:nvPr>
            <p:ph type="title"/>
          </p:nvPr>
        </p:nvSpPr>
        <p:spPr>
          <a:xfrm>
            <a:off x="1736105" y="939052"/>
            <a:ext cx="5870448" cy="3186685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736105" y="4134880"/>
            <a:ext cx="5870448" cy="229057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400"/>
            </a:lvl1pPr>
            <a:lvl2pPr marL="0" indent="457200">
              <a:spcBef>
                <a:spcPts val="0"/>
              </a:spcBef>
              <a:buSzTx/>
              <a:buNone/>
              <a:defRPr sz="1400"/>
            </a:lvl2pPr>
            <a:lvl3pPr marL="0" indent="914400">
              <a:spcBef>
                <a:spcPts val="0"/>
              </a:spcBef>
              <a:buSzTx/>
              <a:buNone/>
              <a:defRPr sz="1400"/>
            </a:lvl3pPr>
            <a:lvl4pPr marL="0" indent="1371600">
              <a:spcBef>
                <a:spcPts val="0"/>
              </a:spcBef>
              <a:buSzTx/>
              <a:buNone/>
              <a:defRPr sz="1400"/>
            </a:lvl4pPr>
            <a:lvl5pPr marL="0" indent="1828800">
              <a:spcBef>
                <a:spcPts val="0"/>
              </a:spcBef>
              <a:buSz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One</a:t>
            </a:r>
            <a:endParaRPr sz="1400">
              <a:solidFill>
                <a:srgbClr val="17457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Two</a:t>
            </a:r>
            <a:endParaRPr sz="1400">
              <a:solidFill>
                <a:srgbClr val="17457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Three</a:t>
            </a:r>
            <a:endParaRPr sz="1400">
              <a:solidFill>
                <a:srgbClr val="17457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Four</a:t>
            </a:r>
            <a:endParaRPr sz="1400">
              <a:solidFill>
                <a:srgbClr val="17457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Shape 36"/>
          <p:cNvSpPr/>
          <p:nvPr/>
        </p:nvSpPr>
        <p:spPr>
          <a:xfrm flipV="1">
            <a:off x="228600" y="228596"/>
            <a:ext cx="8686800" cy="127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marL="180473" indent="-180473" algn="ctr">
              <a:buSzPct val="100000"/>
              <a:buChar char="•"/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7" name="Shape 37"/>
          <p:cNvSpPr/>
          <p:nvPr>
            <p:ph type="title"/>
          </p:nvPr>
        </p:nvSpPr>
        <p:spPr>
          <a:xfrm>
            <a:off x="779462" y="0"/>
            <a:ext cx="7583490" cy="1438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779460" y="1981200"/>
            <a:ext cx="3657601" cy="4876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One</a:t>
            </a:r>
            <a:endParaRPr sz="2200">
              <a:solidFill>
                <a:srgbClr val="17457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Two</a:t>
            </a:r>
            <a:endParaRPr sz="2200">
              <a:solidFill>
                <a:srgbClr val="17457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Three</a:t>
            </a:r>
            <a:endParaRPr sz="2200">
              <a:solidFill>
                <a:srgbClr val="17457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Four</a:t>
            </a:r>
            <a:endParaRPr sz="2200">
              <a:solidFill>
                <a:srgbClr val="17457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Shape 41"/>
          <p:cNvSpPr/>
          <p:nvPr/>
        </p:nvSpPr>
        <p:spPr>
          <a:xfrm flipV="1">
            <a:off x="228600" y="228596"/>
            <a:ext cx="8686800" cy="127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779462" y="0"/>
            <a:ext cx="7583490" cy="1438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779462" y="1438833"/>
            <a:ext cx="3657601" cy="169554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600">
                <a:solidFill>
                  <a:srgbClr val="FF7F01"/>
                </a:solidFill>
              </a:defRPr>
            </a:lvl1pPr>
            <a:lvl2pPr marL="0" indent="457200" algn="ctr">
              <a:spcBef>
                <a:spcPts val="0"/>
              </a:spcBef>
              <a:buSzTx/>
              <a:buNone/>
              <a:defRPr b="1" sz="2600">
                <a:solidFill>
                  <a:srgbClr val="FF7F01"/>
                </a:solidFill>
              </a:defRPr>
            </a:lvl2pPr>
            <a:lvl3pPr marL="0" indent="914400" algn="ctr">
              <a:spcBef>
                <a:spcPts val="0"/>
              </a:spcBef>
              <a:buSzTx/>
              <a:buNone/>
              <a:defRPr b="1" sz="2600">
                <a:solidFill>
                  <a:srgbClr val="FF7F01"/>
                </a:solidFill>
              </a:defRPr>
            </a:lvl3pPr>
            <a:lvl4pPr marL="0" indent="1371600" algn="ctr">
              <a:spcBef>
                <a:spcPts val="0"/>
              </a:spcBef>
              <a:buSzTx/>
              <a:buNone/>
              <a:defRPr b="1" sz="2600">
                <a:solidFill>
                  <a:srgbClr val="FF7F01"/>
                </a:solidFill>
              </a:defRPr>
            </a:lvl4pPr>
            <a:lvl5pPr marL="0" indent="1828800" algn="ctr">
              <a:spcBef>
                <a:spcPts val="0"/>
              </a:spcBef>
              <a:buSzTx/>
              <a:buNone/>
              <a:defRPr b="1" sz="2600">
                <a:solidFill>
                  <a:srgbClr val="FF7F01"/>
                </a:solidFill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7F01"/>
                </a:solidFill>
              </a:rPr>
              <a:t>Body Level One</a:t>
            </a:r>
            <a:endParaRPr b="1" sz="2600">
              <a:solidFill>
                <a:srgbClr val="FF7F01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7F01"/>
                </a:solidFill>
              </a:rPr>
              <a:t>Body Level Two</a:t>
            </a:r>
            <a:endParaRPr b="1" sz="2600">
              <a:solidFill>
                <a:srgbClr val="FF7F01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7F01"/>
                </a:solidFill>
              </a:rPr>
              <a:t>Body Level Three</a:t>
            </a:r>
            <a:endParaRPr b="1" sz="2600">
              <a:solidFill>
                <a:srgbClr val="FF7F01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7F01"/>
                </a:solidFill>
              </a:rPr>
              <a:t>Body Level Four</a:t>
            </a:r>
            <a:endParaRPr b="1" sz="2600">
              <a:solidFill>
                <a:srgbClr val="FF7F01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7F0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6" name="Shape 46"/>
          <p:cNvSpPr/>
          <p:nvPr/>
        </p:nvSpPr>
        <p:spPr>
          <a:xfrm flipV="1">
            <a:off x="228600" y="228596"/>
            <a:ext cx="8686800" cy="127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7" name="Shape 47"/>
          <p:cNvSpPr/>
          <p:nvPr>
            <p:ph type="title"/>
          </p:nvPr>
        </p:nvSpPr>
        <p:spPr>
          <a:xfrm>
            <a:off x="779462" y="0"/>
            <a:ext cx="7583490" cy="14388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2"/>
          <p:cNvGrpSpPr/>
          <p:nvPr/>
        </p:nvGrpSpPr>
        <p:grpSpPr>
          <a:xfrm>
            <a:off x="228599" y="228599"/>
            <a:ext cx="4251962" cy="6387354"/>
            <a:chOff x="0" y="0"/>
            <a:chExt cx="4251960" cy="6387352"/>
          </a:xfrm>
        </p:grpSpPr>
        <p:sp>
          <p:nvSpPr>
            <p:cNvPr id="50" name="Shape 50"/>
            <p:cNvSpPr/>
            <p:nvPr/>
          </p:nvSpPr>
          <p:spPr>
            <a:xfrm flipH="1" rot="10800000">
              <a:off x="0" y="-1"/>
              <a:ext cx="4251960" cy="638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780" y="0"/>
                  </a:lnTo>
                  <a:lnTo>
                    <a:pt x="21600" y="546"/>
                  </a:lnTo>
                  <a:lnTo>
                    <a:pt x="21600" y="21600"/>
                  </a:lnTo>
                  <a:lnTo>
                    <a:pt x="820" y="21600"/>
                  </a:lnTo>
                  <a:lnTo>
                    <a:pt x="0" y="2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63500" dir="27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1" name="Shape 51"/>
            <p:cNvSpPr/>
            <p:nvPr/>
          </p:nvSpPr>
          <p:spPr>
            <a:xfrm>
              <a:off x="3657598" y="203947"/>
              <a:ext cx="355003" cy="35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3" name="Shape 53"/>
          <p:cNvSpPr/>
          <p:nvPr/>
        </p:nvSpPr>
        <p:spPr>
          <a:xfrm flipV="1">
            <a:off x="4648200" y="228600"/>
            <a:ext cx="4251960" cy="638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780" y="0"/>
                </a:lnTo>
                <a:lnTo>
                  <a:pt x="21600" y="546"/>
                </a:lnTo>
                <a:lnTo>
                  <a:pt x="21600" y="21600"/>
                </a:lnTo>
                <a:lnTo>
                  <a:pt x="820" y="21600"/>
                </a:lnTo>
                <a:lnTo>
                  <a:pt x="0" y="210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xfrm>
            <a:off x="525780" y="462802"/>
            <a:ext cx="3657601" cy="287655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7F0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7F01"/>
                </a:solidFill>
              </a:rPr>
              <a:t>Title Text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4945379" y="609600"/>
            <a:ext cx="3657601" cy="6248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One</a:t>
            </a:r>
            <a:endParaRPr sz="2200">
              <a:solidFill>
                <a:srgbClr val="17457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Two</a:t>
            </a:r>
            <a:endParaRPr sz="2200">
              <a:solidFill>
                <a:srgbClr val="17457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Three</a:t>
            </a:r>
            <a:endParaRPr sz="2200">
              <a:solidFill>
                <a:srgbClr val="17457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Four</a:t>
            </a:r>
            <a:endParaRPr sz="2200">
              <a:solidFill>
                <a:srgbClr val="17457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228600" y="228600"/>
            <a:ext cx="8686800" cy="638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198" y="0"/>
                </a:lnTo>
                <a:lnTo>
                  <a:pt x="21600" y="546"/>
                </a:lnTo>
                <a:lnTo>
                  <a:pt x="21600" y="21600"/>
                </a:lnTo>
                <a:lnTo>
                  <a:pt x="402" y="21600"/>
                </a:lnTo>
                <a:lnTo>
                  <a:pt x="0" y="210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467600" y="0"/>
            <a:ext cx="1219200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779462" y="838200"/>
            <a:ext cx="6307138" cy="601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One</a:t>
            </a:r>
            <a:endParaRPr sz="2200">
              <a:solidFill>
                <a:srgbClr val="17457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Two</a:t>
            </a:r>
            <a:endParaRPr sz="2200">
              <a:solidFill>
                <a:srgbClr val="17457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Three</a:t>
            </a:r>
            <a:endParaRPr sz="2200">
              <a:solidFill>
                <a:srgbClr val="17457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Four</a:t>
            </a:r>
            <a:endParaRPr sz="2200">
              <a:solidFill>
                <a:srgbClr val="17457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spd="med" advClick="1"/>
  <p:txStyles>
    <p:titleStyle>
      <a:lvl1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1pPr>
      <a:lvl2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2pPr>
      <a:lvl3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3pPr>
      <a:lvl4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4pPr>
      <a:lvl5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5pPr>
      <a:lvl6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6pPr>
      <a:lvl7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7pPr>
      <a:lvl8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8pPr>
      <a:lvl9pPr>
        <a:defRPr sz="3800">
          <a:solidFill>
            <a:srgbClr val="174576"/>
          </a:solidFill>
          <a:latin typeface="+mj-lt"/>
          <a:ea typeface="+mj-ea"/>
          <a:cs typeface="+mj-cs"/>
          <a:sym typeface="Corbel"/>
        </a:defRPr>
      </a:lvl9pPr>
    </p:titleStyle>
    <p:bodyStyle>
      <a:lvl1pPr marL="220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1pPr>
      <a:lvl2pPr marL="601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2pPr>
      <a:lvl3pPr marL="982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3pPr>
      <a:lvl4pPr marL="1363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4pPr>
      <a:lvl5pPr marL="1744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5pPr>
      <a:lvl6pPr marL="2125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6pPr>
      <a:lvl7pPr marL="2506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7pPr>
      <a:lvl8pPr marL="2887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8pPr>
      <a:lvl9pPr marL="3268578" indent="-220578">
        <a:spcBef>
          <a:spcPts val="2000"/>
        </a:spcBef>
        <a:buSzPct val="100000"/>
        <a:buChar char="•"/>
        <a:defRPr sz="2200">
          <a:solidFill>
            <a:srgbClr val="174576"/>
          </a:solidFill>
          <a:latin typeface="+mj-lt"/>
          <a:ea typeface="+mj-ea"/>
          <a:cs typeface="+mj-cs"/>
          <a:sym typeface="Corbel"/>
        </a:defRPr>
      </a:lvl9pPr>
    </p:bodyStyle>
    <p:otherStyle>
      <a:lvl1pPr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1pPr>
      <a:lvl2pPr indent="457200"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2pPr>
      <a:lvl3pPr indent="914400"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3pPr>
      <a:lvl4pPr indent="1371600"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4pPr>
      <a:lvl5pPr indent="1828800"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5pPr>
      <a:lvl6pPr indent="2286000"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6pPr>
      <a:lvl7pPr indent="2743200"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7pPr>
      <a:lvl8pPr indent="3200400"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8pPr>
      <a:lvl9pPr indent="3657600" algn="ctr">
        <a:defRPr b="1" sz="1100">
          <a:solidFill>
            <a:schemeClr val="tx1"/>
          </a:solidFill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4.png"/><Relationship Id="rId21" Type="http://schemas.openxmlformats.org/officeDocument/2006/relationships/image" Target="../media/image34.png"/><Relationship Id="rId22" Type="http://schemas.openxmlformats.org/officeDocument/2006/relationships/image" Target="../media/image55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3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.png"/><Relationship Id="rId10" Type="http://schemas.openxmlformats.org/officeDocument/2006/relationships/image" Target="../media/image44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6" Type="http://schemas.openxmlformats.org/officeDocument/2006/relationships/image" Target="../media/image50.png"/><Relationship Id="rId17" Type="http://schemas.openxmlformats.org/officeDocument/2006/relationships/image" Target="../media/image51.png"/><Relationship Id="rId18" Type="http://schemas.openxmlformats.org/officeDocument/2006/relationships/image" Target="../media/image52.png"/><Relationship Id="rId19" Type="http://schemas.openxmlformats.org/officeDocument/2006/relationships/image" Target="../media/image53.png"/><Relationship Id="rId20" Type="http://schemas.openxmlformats.org/officeDocument/2006/relationships/image" Target="../media/image56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54.png"/><Relationship Id="rId25" Type="http://schemas.openxmlformats.org/officeDocument/2006/relationships/image" Target="../media/image22.png"/><Relationship Id="rId26" Type="http://schemas.openxmlformats.org/officeDocument/2006/relationships/image" Target="../media/image5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sie.ntu.edu.tw/~cjlin/libsvm/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ann.lecun.com/exdb/mnist/" TargetMode="Externa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lfeat.org/matconvnet/" TargetMode="Externa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v-foundation.org/openaccess/content_cvpr_2015/papers/Szegedy_Going_Deeper_With_2015_CVPR_paper.pdf" TargetMode="Externa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://www.cs.nyu.edu/~roweis/data.html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1371600" y="3913280"/>
            <a:ext cx="5867400" cy="1470026"/>
          </a:xfrm>
          <a:prstGeom prst="rect">
            <a:avLst/>
          </a:prstGeom>
        </p:spPr>
        <p:txBody>
          <a:bodyPr/>
          <a:lstStyle>
            <a:lvl1pPr defTabSz="758951">
              <a:defRPr sz="298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88">
                <a:solidFill>
                  <a:srgbClr val="174576"/>
                </a:solidFill>
              </a:rPr>
              <a:t>Classification of Hand-Written Digits Using Scattering Convolutional Network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1371600" y="5396753"/>
            <a:ext cx="5867400" cy="573742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174576"/>
                </a:solidFill>
              </a:rPr>
              <a:t>Dongmian Zou</a:t>
            </a:r>
            <a:endParaRPr sz="1200">
              <a:solidFill>
                <a:srgbClr val="174576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1200">
              <a:solidFill>
                <a:srgbClr val="174576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174576"/>
                </a:solidFill>
              </a:rPr>
              <a:t>Advisor: Professor Radu Balan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Machine Learning Techniques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Error back-propagation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based on the chain rule of taking derivatives</a:t>
            </a:r>
          </a:p>
        </p:txBody>
      </p:sp>
      <p:sp>
        <p:nvSpPr>
          <p:cNvPr id="202" name="Shape 202"/>
          <p:cNvSpPr/>
          <p:nvPr/>
        </p:nvSpPr>
        <p:spPr>
          <a:xfrm flipV="1">
            <a:off x="2425700" y="3509564"/>
            <a:ext cx="1410530" cy="647946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3" name="Shape 203"/>
          <p:cNvSpPr/>
          <p:nvPr/>
        </p:nvSpPr>
        <p:spPr>
          <a:xfrm>
            <a:off x="2076450" y="4097009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433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4" name="Shape 204"/>
          <p:cNvSpPr/>
          <p:nvPr/>
        </p:nvSpPr>
        <p:spPr>
          <a:xfrm>
            <a:off x="2426116" y="4362682"/>
            <a:ext cx="1409832" cy="705362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3829050" y="3314562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433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206" name="Shape 206"/>
          <p:cNvSpPr/>
          <p:nvPr/>
        </p:nvSpPr>
        <p:spPr>
          <a:xfrm>
            <a:off x="3829050" y="4846309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433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0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9657" y="4194735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4216816" y="3490055"/>
            <a:ext cx="1409832" cy="705361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9" name="Shape 209"/>
          <p:cNvSpPr/>
          <p:nvPr/>
        </p:nvSpPr>
        <p:spPr>
          <a:xfrm flipV="1">
            <a:off x="4216276" y="4382192"/>
            <a:ext cx="1410530" cy="647946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10" name="Shape 210"/>
          <p:cNvSpPr/>
          <p:nvPr/>
        </p:nvSpPr>
        <p:spPr>
          <a:xfrm>
            <a:off x="5581650" y="4080435"/>
            <a:ext cx="381001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rgbClr val="0433FF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1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52" y="4227710"/>
            <a:ext cx="127001" cy="11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9298" y="3268860"/>
            <a:ext cx="190501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29992" y="5053707"/>
            <a:ext cx="190501" cy="15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1804" y="3214141"/>
            <a:ext cx="3556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56658" y="4712741"/>
            <a:ext cx="3556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24658" y="3303041"/>
            <a:ext cx="3556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87104" y="4661941"/>
            <a:ext cx="355601" cy="495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50954" y="5551487"/>
            <a:ext cx="2451101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 flipH="1">
            <a:off x="2859568" y="5503873"/>
            <a:ext cx="2543972" cy="1"/>
          </a:xfrm>
          <a:prstGeom prst="line">
            <a:avLst/>
          </a:prstGeom>
          <a:ln w="25400">
            <a:solidFill>
              <a:srgbClr val="FF7F0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Machine Learning Techniques</a:t>
            </a:r>
          </a:p>
        </p:txBody>
      </p:sp>
      <p:sp>
        <p:nvSpPr>
          <p:cNvPr id="222" name="Shape 222"/>
          <p:cNvSpPr/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Support vector machine (SVM)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two-class classification problem {+1, -1}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determined by the sign of</a:t>
            </a:r>
          </a:p>
        </p:txBody>
      </p:sp>
      <p:pic>
        <p:nvPicPr>
          <p:cNvPr id="22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8750" y="3225750"/>
            <a:ext cx="1206500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0500" y="4726781"/>
            <a:ext cx="33274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9550" y="3808908"/>
            <a:ext cx="2679701" cy="67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title"/>
          </p:nvPr>
        </p:nvSpPr>
        <p:spPr>
          <a:xfrm>
            <a:off x="1736104" y="2653552"/>
            <a:ext cx="5870450" cy="147218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174576"/>
                </a:solidFill>
              </a:rPr>
              <a:t>Approach</a:t>
            </a:r>
          </a:p>
        </p:txBody>
      </p:sp>
      <p:sp>
        <p:nvSpPr>
          <p:cNvPr id="228" name="Shape 228"/>
          <p:cNvSpPr/>
          <p:nvPr>
            <p:ph type="body" idx="1"/>
          </p:nvPr>
        </p:nvSpPr>
        <p:spPr>
          <a:xfrm>
            <a:off x="1736104" y="4134880"/>
            <a:ext cx="5870450" cy="57607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Network Structure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Scattering network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One input layer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Two convolution layer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One output layer</a:t>
            </a:r>
            <a:endParaRPr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SVM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5601219" y="5180280"/>
            <a:ext cx="3187701" cy="609601"/>
          </a:xfrm>
          <a:prstGeom prst="rect">
            <a:avLst/>
          </a:prstGeom>
          <a:gradFill>
            <a:gsLst>
              <a:gs pos="0">
                <a:srgbClr val="FBEC85"/>
              </a:gs>
              <a:gs pos="100000">
                <a:srgbClr val="FDF6CD"/>
              </a:gs>
            </a:gsLst>
            <a:lin ang="16200000"/>
          </a:gradFill>
          <a:ln w="12700">
            <a:solidFill>
              <a:srgbClr val="FF7F01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3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6377" y="1636047"/>
            <a:ext cx="127001" cy="11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7127" y="1603404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3054623" y="1490940"/>
            <a:ext cx="659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7" name="Shape 237"/>
          <p:cNvSpPr/>
          <p:nvPr/>
        </p:nvSpPr>
        <p:spPr>
          <a:xfrm>
            <a:off x="2700652" y="169889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3745227" y="167960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39" name="Shape 239"/>
          <p:cNvSpPr/>
          <p:nvPr/>
        </p:nvSpPr>
        <p:spPr>
          <a:xfrm>
            <a:off x="5829027" y="1510229"/>
            <a:ext cx="659309" cy="34507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8923" y="3152357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 flipV="1">
            <a:off x="6624952" y="3235594"/>
            <a:ext cx="865600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2" name="Shape 242"/>
          <p:cNvSpPr/>
          <p:nvPr/>
        </p:nvSpPr>
        <p:spPr>
          <a:xfrm>
            <a:off x="7627168" y="1503193"/>
            <a:ext cx="659310" cy="3450730"/>
          </a:xfrm>
          <a:prstGeom prst="rect">
            <a:avLst/>
          </a:prstGeom>
          <a:ln w="12700">
            <a:solidFill>
              <a:srgbClr val="7E0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t>SVM</a:t>
            </a:r>
          </a:p>
        </p:txBody>
      </p:sp>
      <p:sp>
        <p:nvSpPr>
          <p:cNvPr id="243" name="Shape 243"/>
          <p:cNvSpPr/>
          <p:nvPr/>
        </p:nvSpPr>
        <p:spPr>
          <a:xfrm flipH="1">
            <a:off x="2048413" y="1800494"/>
            <a:ext cx="385540" cy="385539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4" name="Shape 244"/>
          <p:cNvSpPr/>
          <p:nvPr/>
        </p:nvSpPr>
        <p:spPr>
          <a:xfrm>
            <a:off x="4147040" y="1490940"/>
            <a:ext cx="659310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5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17330" y="1572547"/>
            <a:ext cx="3429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 flipV="1">
            <a:off x="4891839" y="1679604"/>
            <a:ext cx="851699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2330723" y="2238039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8" name="Shape 248"/>
          <p:cNvSpPr/>
          <p:nvPr/>
        </p:nvSpPr>
        <p:spPr>
          <a:xfrm>
            <a:off x="1835423" y="2238039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2826023" y="2238039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0" name="Shape 250"/>
          <p:cNvSpPr/>
          <p:nvPr/>
        </p:nvSpPr>
        <p:spPr>
          <a:xfrm>
            <a:off x="2330723" y="2852047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1835423" y="2852047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2" name="Shape 252"/>
          <p:cNvSpPr/>
          <p:nvPr/>
        </p:nvSpPr>
        <p:spPr>
          <a:xfrm>
            <a:off x="2826023" y="2852047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1968773" y="2659178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1213123" y="3946968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5" name="Shape 255"/>
          <p:cNvSpPr/>
          <p:nvPr/>
        </p:nvSpPr>
        <p:spPr>
          <a:xfrm>
            <a:off x="857523" y="3946968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1568723" y="3946968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2330723" y="3959399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1975123" y="3959399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2686323" y="3959399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3448322" y="3959399"/>
            <a:ext cx="278310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1" name="Shape 261"/>
          <p:cNvSpPr/>
          <p:nvPr/>
        </p:nvSpPr>
        <p:spPr>
          <a:xfrm>
            <a:off x="3092723" y="3959399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3803922" y="3959399"/>
            <a:ext cx="278310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1213123" y="451678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4" name="Shape 264"/>
          <p:cNvSpPr/>
          <p:nvPr/>
        </p:nvSpPr>
        <p:spPr>
          <a:xfrm>
            <a:off x="857523" y="451678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5" name="Shape 265"/>
          <p:cNvSpPr/>
          <p:nvPr/>
        </p:nvSpPr>
        <p:spPr>
          <a:xfrm>
            <a:off x="1568723" y="451678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6" name="Shape 266"/>
          <p:cNvSpPr/>
          <p:nvPr/>
        </p:nvSpPr>
        <p:spPr>
          <a:xfrm>
            <a:off x="2330723" y="452921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7" name="Shape 267"/>
          <p:cNvSpPr/>
          <p:nvPr/>
        </p:nvSpPr>
        <p:spPr>
          <a:xfrm>
            <a:off x="1975123" y="452921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2686323" y="452921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9" name="Shape 269"/>
          <p:cNvSpPr/>
          <p:nvPr/>
        </p:nvSpPr>
        <p:spPr>
          <a:xfrm>
            <a:off x="3448322" y="4529213"/>
            <a:ext cx="278310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3092723" y="452921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1" name="Shape 271"/>
          <p:cNvSpPr/>
          <p:nvPr/>
        </p:nvSpPr>
        <p:spPr>
          <a:xfrm>
            <a:off x="3803922" y="4529213"/>
            <a:ext cx="278310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72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86719" y="22964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69319" y="22964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52464" y="22964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81460" y="295049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76760" y="293779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72060" y="2936904"/>
            <a:ext cx="2159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2469877" y="2658352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2965177" y="2635237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2469877" y="1806481"/>
            <a:ext cx="1" cy="369075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2526256" y="1779479"/>
            <a:ext cx="438693" cy="438693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28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5066" y="2153504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4398468" y="2004660"/>
            <a:ext cx="203201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4" name="Shape 284"/>
          <p:cNvSpPr/>
          <p:nvPr/>
        </p:nvSpPr>
        <p:spPr>
          <a:xfrm>
            <a:off x="4624998" y="219160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4978364" y="2004660"/>
            <a:ext cx="381933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8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7880" y="2086267"/>
            <a:ext cx="342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5067" y="2566887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4398469" y="2418043"/>
            <a:ext cx="203201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9" name="Shape 289"/>
          <p:cNvSpPr/>
          <p:nvPr/>
        </p:nvSpPr>
        <p:spPr>
          <a:xfrm>
            <a:off x="4624998" y="2604987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0" name="Shape 290"/>
          <p:cNvSpPr/>
          <p:nvPr/>
        </p:nvSpPr>
        <p:spPr>
          <a:xfrm>
            <a:off x="4978364" y="2418043"/>
            <a:ext cx="381933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1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7880" y="2499650"/>
            <a:ext cx="342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5067" y="2998758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Shape 293"/>
          <p:cNvSpPr/>
          <p:nvPr/>
        </p:nvSpPr>
        <p:spPr>
          <a:xfrm>
            <a:off x="4398469" y="2849913"/>
            <a:ext cx="203201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4624998" y="3036858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4978364" y="2849913"/>
            <a:ext cx="381933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9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7880" y="2931521"/>
            <a:ext cx="3429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>
            <a:off x="5373020" y="2184080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5373020" y="259746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99" name="Shape 299"/>
          <p:cNvSpPr/>
          <p:nvPr/>
        </p:nvSpPr>
        <p:spPr>
          <a:xfrm>
            <a:off x="5373020" y="302933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0" name="Shape 300"/>
          <p:cNvSpPr/>
          <p:nvPr/>
        </p:nvSpPr>
        <p:spPr>
          <a:xfrm flipV="1">
            <a:off x="3110714" y="3018371"/>
            <a:ext cx="1269481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1" name="Shape 301"/>
          <p:cNvSpPr/>
          <p:nvPr/>
        </p:nvSpPr>
        <p:spPr>
          <a:xfrm>
            <a:off x="3709941" y="2616084"/>
            <a:ext cx="662576" cy="1"/>
          </a:xfrm>
          <a:prstGeom prst="line">
            <a:avLst/>
          </a:prstGeom>
          <a:ln w="12700">
            <a:solidFill>
              <a:srgbClr val="F1B015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2" name="Shape 302"/>
          <p:cNvSpPr/>
          <p:nvPr/>
        </p:nvSpPr>
        <p:spPr>
          <a:xfrm flipV="1">
            <a:off x="3706258" y="2613997"/>
            <a:ext cx="1" cy="890496"/>
          </a:xfrm>
          <a:prstGeom prst="line">
            <a:avLst/>
          </a:prstGeom>
          <a:ln w="12700">
            <a:solidFill>
              <a:srgbClr val="F1B015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3" name="Shape 303"/>
          <p:cNvSpPr/>
          <p:nvPr/>
        </p:nvSpPr>
        <p:spPr>
          <a:xfrm flipV="1">
            <a:off x="2439193" y="3502997"/>
            <a:ext cx="1269481" cy="1"/>
          </a:xfrm>
          <a:prstGeom prst="line">
            <a:avLst/>
          </a:prstGeom>
          <a:ln w="12700">
            <a:solidFill>
              <a:srgbClr val="F1B015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4" name="Shape 304"/>
          <p:cNvSpPr/>
          <p:nvPr/>
        </p:nvSpPr>
        <p:spPr>
          <a:xfrm flipV="1">
            <a:off x="2450726" y="3236056"/>
            <a:ext cx="1" cy="266701"/>
          </a:xfrm>
          <a:prstGeom prst="line">
            <a:avLst/>
          </a:prstGeom>
          <a:ln w="12700">
            <a:solidFill>
              <a:srgbClr val="F1B015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5" name="Shape 305"/>
          <p:cNvSpPr/>
          <p:nvPr/>
        </p:nvSpPr>
        <p:spPr>
          <a:xfrm flipV="1">
            <a:off x="3256189" y="2206207"/>
            <a:ext cx="1140641" cy="1"/>
          </a:xfrm>
          <a:prstGeom prst="line">
            <a:avLst/>
          </a:prstGeom>
          <a:ln w="12700">
            <a:solidFill>
              <a:srgbClr val="FE281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6" name="Shape 306"/>
          <p:cNvSpPr/>
          <p:nvPr/>
        </p:nvSpPr>
        <p:spPr>
          <a:xfrm flipV="1">
            <a:off x="3265352" y="2209202"/>
            <a:ext cx="1" cy="1186030"/>
          </a:xfrm>
          <a:prstGeom prst="line">
            <a:avLst/>
          </a:prstGeom>
          <a:ln w="12700">
            <a:solidFill>
              <a:srgbClr val="FE2811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7" name="Shape 307"/>
          <p:cNvSpPr/>
          <p:nvPr/>
        </p:nvSpPr>
        <p:spPr>
          <a:xfrm>
            <a:off x="2006734" y="3392613"/>
            <a:ext cx="1257440" cy="1"/>
          </a:xfrm>
          <a:prstGeom prst="line">
            <a:avLst/>
          </a:prstGeom>
          <a:ln w="12700">
            <a:solidFill>
              <a:srgbClr val="FE2811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8" name="Shape 308"/>
          <p:cNvSpPr/>
          <p:nvPr/>
        </p:nvSpPr>
        <p:spPr>
          <a:xfrm flipV="1">
            <a:off x="2009820" y="3249244"/>
            <a:ext cx="1" cy="152401"/>
          </a:xfrm>
          <a:prstGeom prst="line">
            <a:avLst/>
          </a:prstGeom>
          <a:ln w="12700">
            <a:solidFill>
              <a:srgbClr val="FE2811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09" name="Shape 309"/>
          <p:cNvSpPr/>
          <p:nvPr/>
        </p:nvSpPr>
        <p:spPr>
          <a:xfrm flipH="1">
            <a:off x="1036402" y="3238724"/>
            <a:ext cx="862000" cy="604704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0" name="Shape 310"/>
          <p:cNvSpPr/>
          <p:nvPr/>
        </p:nvSpPr>
        <p:spPr>
          <a:xfrm flipH="1">
            <a:off x="1360935" y="3297775"/>
            <a:ext cx="545653" cy="54565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1" name="Shape 311"/>
          <p:cNvSpPr/>
          <p:nvPr/>
        </p:nvSpPr>
        <p:spPr>
          <a:xfrm flipH="1">
            <a:off x="1689791" y="3291017"/>
            <a:ext cx="283622" cy="557407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2" name="Shape 312"/>
          <p:cNvSpPr/>
          <p:nvPr/>
        </p:nvSpPr>
        <p:spPr>
          <a:xfrm flipH="1">
            <a:off x="2086362" y="3252124"/>
            <a:ext cx="282238" cy="635103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3" name="Shape 313"/>
          <p:cNvSpPr/>
          <p:nvPr/>
        </p:nvSpPr>
        <p:spPr>
          <a:xfrm>
            <a:off x="2374816" y="3248000"/>
            <a:ext cx="1" cy="61525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2379716" y="3253734"/>
            <a:ext cx="365088" cy="589869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5" name="Shape 315"/>
          <p:cNvSpPr/>
          <p:nvPr/>
        </p:nvSpPr>
        <p:spPr>
          <a:xfrm>
            <a:off x="3047741" y="3228450"/>
            <a:ext cx="193545" cy="681517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6" name="Shape 316"/>
          <p:cNvSpPr/>
          <p:nvPr/>
        </p:nvSpPr>
        <p:spPr>
          <a:xfrm>
            <a:off x="3053958" y="3224327"/>
            <a:ext cx="415262" cy="649074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17" name="Shape 317"/>
          <p:cNvSpPr/>
          <p:nvPr/>
        </p:nvSpPr>
        <p:spPr>
          <a:xfrm>
            <a:off x="3058858" y="3230061"/>
            <a:ext cx="847878" cy="638996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18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7479" y="4000380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63079" y="4000380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05979" y="4010451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019523" y="4010947"/>
            <a:ext cx="2159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369319" y="40236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724919" y="40236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pasted-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137669" y="4023647"/>
            <a:ext cx="2159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pasted-image.pd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474218" y="40236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asted-image.pd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829818" y="4036347"/>
            <a:ext cx="203201" cy="26670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Shape 327"/>
          <p:cNvSpPr/>
          <p:nvPr/>
        </p:nvSpPr>
        <p:spPr>
          <a:xfrm>
            <a:off x="987918" y="4335579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8" name="Shape 328"/>
          <p:cNvSpPr/>
          <p:nvPr/>
        </p:nvSpPr>
        <p:spPr>
          <a:xfrm>
            <a:off x="1358329" y="4334500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29" name="Shape 329"/>
          <p:cNvSpPr/>
          <p:nvPr/>
        </p:nvSpPr>
        <p:spPr>
          <a:xfrm>
            <a:off x="1701024" y="4334520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0" name="Shape 330"/>
          <p:cNvSpPr/>
          <p:nvPr/>
        </p:nvSpPr>
        <p:spPr>
          <a:xfrm>
            <a:off x="2119382" y="4334500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1" name="Shape 331"/>
          <p:cNvSpPr/>
          <p:nvPr/>
        </p:nvSpPr>
        <p:spPr>
          <a:xfrm>
            <a:off x="2486273" y="4334540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2" name="Shape 332"/>
          <p:cNvSpPr/>
          <p:nvPr/>
        </p:nvSpPr>
        <p:spPr>
          <a:xfrm>
            <a:off x="2831995" y="4335579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3" name="Shape 333"/>
          <p:cNvSpPr/>
          <p:nvPr/>
        </p:nvSpPr>
        <p:spPr>
          <a:xfrm>
            <a:off x="3230970" y="4334500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3587477" y="4343608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35" name="Shape 335"/>
          <p:cNvSpPr/>
          <p:nvPr/>
        </p:nvSpPr>
        <p:spPr>
          <a:xfrm>
            <a:off x="3990080" y="4343608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36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894829" y="4623722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263129" y="4623722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600473" y="46015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019573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387873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730773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124473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480072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48372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>
            <a:off x="988789" y="4919252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6" name="Shape 346"/>
          <p:cNvSpPr/>
          <p:nvPr/>
        </p:nvSpPr>
        <p:spPr>
          <a:xfrm>
            <a:off x="1359200" y="4918174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7" name="Shape 347"/>
          <p:cNvSpPr/>
          <p:nvPr/>
        </p:nvSpPr>
        <p:spPr>
          <a:xfrm>
            <a:off x="1701894" y="4918194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8" name="Shape 348"/>
          <p:cNvSpPr/>
          <p:nvPr/>
        </p:nvSpPr>
        <p:spPr>
          <a:xfrm>
            <a:off x="2120253" y="4918174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49" name="Shape 349"/>
          <p:cNvSpPr/>
          <p:nvPr/>
        </p:nvSpPr>
        <p:spPr>
          <a:xfrm>
            <a:off x="2487143" y="4918214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0" name="Shape 350"/>
          <p:cNvSpPr/>
          <p:nvPr/>
        </p:nvSpPr>
        <p:spPr>
          <a:xfrm>
            <a:off x="2832865" y="4919252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1" name="Shape 351"/>
          <p:cNvSpPr/>
          <p:nvPr/>
        </p:nvSpPr>
        <p:spPr>
          <a:xfrm>
            <a:off x="3231840" y="4918174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2" name="Shape 352"/>
          <p:cNvSpPr/>
          <p:nvPr/>
        </p:nvSpPr>
        <p:spPr>
          <a:xfrm>
            <a:off x="3588347" y="4927282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3" name="Shape 353"/>
          <p:cNvSpPr/>
          <p:nvPr/>
        </p:nvSpPr>
        <p:spPr>
          <a:xfrm>
            <a:off x="3990950" y="4927282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5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1636" y="4694096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4395038" y="4545251"/>
            <a:ext cx="203201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6" name="Shape 356"/>
          <p:cNvSpPr/>
          <p:nvPr/>
        </p:nvSpPr>
        <p:spPr>
          <a:xfrm>
            <a:off x="4621568" y="4732196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4974934" y="4545251"/>
            <a:ext cx="381933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5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4450" y="4626859"/>
            <a:ext cx="3429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Shape 359"/>
          <p:cNvSpPr/>
          <p:nvPr/>
        </p:nvSpPr>
        <p:spPr>
          <a:xfrm>
            <a:off x="5369590" y="4724672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0" name="Shape 360"/>
          <p:cNvSpPr/>
          <p:nvPr/>
        </p:nvSpPr>
        <p:spPr>
          <a:xfrm flipV="1">
            <a:off x="977352" y="5362604"/>
            <a:ext cx="3543851" cy="1"/>
          </a:xfrm>
          <a:prstGeom prst="line">
            <a:avLst/>
          </a:prstGeom>
          <a:ln w="12700">
            <a:solidFill>
              <a:srgbClr val="9D09D1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1" name="Shape 361"/>
          <p:cNvSpPr/>
          <p:nvPr/>
        </p:nvSpPr>
        <p:spPr>
          <a:xfrm flipV="1">
            <a:off x="4514913" y="4911774"/>
            <a:ext cx="1" cy="461636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362" name="pasted-image.pdf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7688560" y="3428404"/>
            <a:ext cx="5715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pasted-image.pdf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7067550" y="5524450"/>
            <a:ext cx="1206500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5665798" y="5154880"/>
            <a:ext cx="314146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classification result determined 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by the sign of</a:t>
            </a:r>
          </a:p>
        </p:txBody>
      </p:sp>
      <p:sp>
        <p:nvSpPr>
          <p:cNvPr id="365" name="Shape 365"/>
          <p:cNvSpPr/>
          <p:nvPr/>
        </p:nvSpPr>
        <p:spPr>
          <a:xfrm>
            <a:off x="2503844" y="492446"/>
            <a:ext cx="2178768" cy="1"/>
          </a:xfrm>
          <a:prstGeom prst="line">
            <a:avLst/>
          </a:prstGeom>
          <a:ln w="25400">
            <a:solidFill>
              <a:srgbClr val="D2C2F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6" name="Shape 366"/>
          <p:cNvSpPr/>
          <p:nvPr/>
        </p:nvSpPr>
        <p:spPr>
          <a:xfrm flipV="1">
            <a:off x="2498369" y="484733"/>
            <a:ext cx="1" cy="1001344"/>
          </a:xfrm>
          <a:prstGeom prst="line">
            <a:avLst/>
          </a:prstGeom>
          <a:ln w="25400">
            <a:solidFill>
              <a:srgbClr val="D2C2F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67" name="Shape 367"/>
          <p:cNvSpPr/>
          <p:nvPr/>
        </p:nvSpPr>
        <p:spPr>
          <a:xfrm>
            <a:off x="5641360" y="309951"/>
            <a:ext cx="25083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images of 28-by-28 pixels</a:t>
            </a:r>
          </a:p>
        </p:txBody>
      </p:sp>
      <p:pic>
        <p:nvPicPr>
          <p:cNvPr id="368" name="0.png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4970454" y="357014"/>
            <a:ext cx="461636" cy="461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The Optimization Problem</a:t>
            </a:r>
          </a:p>
        </p:txBody>
      </p:sp>
      <p:sp>
        <p:nvSpPr>
          <p:cNvPr id="371" name="Shape 3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Our optimization problem for training the model is</a:t>
            </a: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174576"/>
              </a:solidFill>
            </a:endParaRPr>
          </a:p>
        </p:txBody>
      </p:sp>
      <p:pic>
        <p:nvPicPr>
          <p:cNvPr id="37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3533" y="3244850"/>
            <a:ext cx="3327401" cy="241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Shape 373"/>
          <p:cNvSpPr/>
          <p:nvPr/>
        </p:nvSpPr>
        <p:spPr>
          <a:xfrm>
            <a:off x="6766261" y="3180079"/>
            <a:ext cx="107022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hinge-loss</a:t>
            </a:r>
          </a:p>
        </p:txBody>
      </p:sp>
      <p:sp>
        <p:nvSpPr>
          <p:cNvPr id="374" name="Shape 374"/>
          <p:cNvSpPr/>
          <p:nvPr/>
        </p:nvSpPr>
        <p:spPr>
          <a:xfrm>
            <a:off x="1533861" y="3180079"/>
            <a:ext cx="69260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where</a:t>
            </a:r>
          </a:p>
        </p:txBody>
      </p:sp>
      <p:pic>
        <p:nvPicPr>
          <p:cNvPr id="37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3853" y="5402361"/>
            <a:ext cx="37719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6740861" y="5382041"/>
            <a:ext cx="135597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fixed wavelet</a:t>
            </a:r>
          </a:p>
        </p:txBody>
      </p:sp>
      <p:pic>
        <p:nvPicPr>
          <p:cNvPr id="37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9957" y="3789461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Shape 378"/>
          <p:cNvSpPr/>
          <p:nvPr/>
        </p:nvSpPr>
        <p:spPr>
          <a:xfrm>
            <a:off x="1521161" y="3667541"/>
            <a:ext cx="45909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and</a:t>
            </a:r>
          </a:p>
        </p:txBody>
      </p:sp>
      <p:sp>
        <p:nvSpPr>
          <p:cNvPr id="379" name="Shape 379"/>
          <p:cNvSpPr/>
          <p:nvPr/>
        </p:nvSpPr>
        <p:spPr>
          <a:xfrm>
            <a:off x="2373958" y="3667541"/>
            <a:ext cx="303698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is the grouping of the following</a:t>
            </a:r>
          </a:p>
        </p:txBody>
      </p:sp>
      <p:pic>
        <p:nvPicPr>
          <p:cNvPr id="38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35250" y="4219773"/>
            <a:ext cx="3873500" cy="977901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1533861" y="5382041"/>
            <a:ext cx="69260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where</a:t>
            </a:r>
          </a:p>
        </p:txBody>
      </p:sp>
      <p:pic>
        <p:nvPicPr>
          <p:cNvPr id="382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17333" y="5473650"/>
            <a:ext cx="1524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91308" y="2373808"/>
            <a:ext cx="2679701" cy="67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634727" y="564125"/>
            <a:ext cx="3421470" cy="877796"/>
          </a:xfrm>
          <a:prstGeom prst="rect">
            <a:avLst/>
          </a:prstGeom>
          <a:solidFill>
            <a:srgbClr val="FDF6C2"/>
          </a:solidFill>
          <a:ln w="12700">
            <a:solidFill>
              <a:srgbClr val="CDBCED"/>
            </a:solidFill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8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6377" y="1636047"/>
            <a:ext cx="127001" cy="11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7127" y="1603404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3054623" y="1490940"/>
            <a:ext cx="659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89" name="Shape 389"/>
          <p:cNvSpPr/>
          <p:nvPr/>
        </p:nvSpPr>
        <p:spPr>
          <a:xfrm>
            <a:off x="2700652" y="169889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0" name="Shape 390"/>
          <p:cNvSpPr/>
          <p:nvPr/>
        </p:nvSpPr>
        <p:spPr>
          <a:xfrm>
            <a:off x="3745227" y="167960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1" name="Shape 391"/>
          <p:cNvSpPr/>
          <p:nvPr/>
        </p:nvSpPr>
        <p:spPr>
          <a:xfrm>
            <a:off x="5829027" y="1510229"/>
            <a:ext cx="659309" cy="34507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8923" y="3152357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 flipV="1">
            <a:off x="6624952" y="3235594"/>
            <a:ext cx="865600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7627168" y="1503193"/>
            <a:ext cx="659310" cy="3450730"/>
          </a:xfrm>
          <a:prstGeom prst="rect">
            <a:avLst/>
          </a:prstGeom>
          <a:ln w="12700">
            <a:solidFill>
              <a:srgbClr val="7E07A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t>SVM</a:t>
            </a:r>
          </a:p>
        </p:txBody>
      </p:sp>
      <p:sp>
        <p:nvSpPr>
          <p:cNvPr id="395" name="Shape 395"/>
          <p:cNvSpPr/>
          <p:nvPr/>
        </p:nvSpPr>
        <p:spPr>
          <a:xfrm flipH="1">
            <a:off x="2048413" y="1800494"/>
            <a:ext cx="385540" cy="385539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6" name="Shape 396"/>
          <p:cNvSpPr/>
          <p:nvPr/>
        </p:nvSpPr>
        <p:spPr>
          <a:xfrm>
            <a:off x="4147040" y="1490940"/>
            <a:ext cx="659310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97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17330" y="1572547"/>
            <a:ext cx="3429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hape 398"/>
          <p:cNvSpPr/>
          <p:nvPr/>
        </p:nvSpPr>
        <p:spPr>
          <a:xfrm flipV="1">
            <a:off x="4891839" y="1679604"/>
            <a:ext cx="851699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99" name="Shape 399"/>
          <p:cNvSpPr/>
          <p:nvPr/>
        </p:nvSpPr>
        <p:spPr>
          <a:xfrm>
            <a:off x="2330723" y="2238039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0" name="Shape 400"/>
          <p:cNvSpPr/>
          <p:nvPr/>
        </p:nvSpPr>
        <p:spPr>
          <a:xfrm>
            <a:off x="1835423" y="2238039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1" name="Shape 401"/>
          <p:cNvSpPr/>
          <p:nvPr/>
        </p:nvSpPr>
        <p:spPr>
          <a:xfrm>
            <a:off x="2826023" y="2238039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2" name="Shape 402"/>
          <p:cNvSpPr/>
          <p:nvPr/>
        </p:nvSpPr>
        <p:spPr>
          <a:xfrm>
            <a:off x="2330723" y="2852047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3" name="Shape 403"/>
          <p:cNvSpPr/>
          <p:nvPr/>
        </p:nvSpPr>
        <p:spPr>
          <a:xfrm>
            <a:off x="1835423" y="2852047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2826023" y="2852047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5" name="Shape 405"/>
          <p:cNvSpPr/>
          <p:nvPr/>
        </p:nvSpPr>
        <p:spPr>
          <a:xfrm>
            <a:off x="1968773" y="2659178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06" name="Shape 406"/>
          <p:cNvSpPr/>
          <p:nvPr/>
        </p:nvSpPr>
        <p:spPr>
          <a:xfrm>
            <a:off x="1213123" y="3946968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7" name="Shape 407"/>
          <p:cNvSpPr/>
          <p:nvPr/>
        </p:nvSpPr>
        <p:spPr>
          <a:xfrm>
            <a:off x="857523" y="3946968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8" name="Shape 408"/>
          <p:cNvSpPr/>
          <p:nvPr/>
        </p:nvSpPr>
        <p:spPr>
          <a:xfrm>
            <a:off x="1568723" y="3946968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9" name="Shape 409"/>
          <p:cNvSpPr/>
          <p:nvPr/>
        </p:nvSpPr>
        <p:spPr>
          <a:xfrm>
            <a:off x="2330723" y="3959399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0" name="Shape 410"/>
          <p:cNvSpPr/>
          <p:nvPr/>
        </p:nvSpPr>
        <p:spPr>
          <a:xfrm>
            <a:off x="1975123" y="3959399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1" name="Shape 411"/>
          <p:cNvSpPr/>
          <p:nvPr/>
        </p:nvSpPr>
        <p:spPr>
          <a:xfrm>
            <a:off x="2686323" y="3959399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2" name="Shape 412"/>
          <p:cNvSpPr/>
          <p:nvPr/>
        </p:nvSpPr>
        <p:spPr>
          <a:xfrm>
            <a:off x="3448322" y="3959399"/>
            <a:ext cx="278310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3" name="Shape 413"/>
          <p:cNvSpPr/>
          <p:nvPr/>
        </p:nvSpPr>
        <p:spPr>
          <a:xfrm>
            <a:off x="3092723" y="3959399"/>
            <a:ext cx="278309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4" name="Shape 414"/>
          <p:cNvSpPr/>
          <p:nvPr/>
        </p:nvSpPr>
        <p:spPr>
          <a:xfrm>
            <a:off x="3803922" y="3959399"/>
            <a:ext cx="278310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5" name="Shape 415"/>
          <p:cNvSpPr/>
          <p:nvPr/>
        </p:nvSpPr>
        <p:spPr>
          <a:xfrm>
            <a:off x="1213123" y="451678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6" name="Shape 416"/>
          <p:cNvSpPr/>
          <p:nvPr/>
        </p:nvSpPr>
        <p:spPr>
          <a:xfrm>
            <a:off x="857523" y="451678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7" name="Shape 417"/>
          <p:cNvSpPr/>
          <p:nvPr/>
        </p:nvSpPr>
        <p:spPr>
          <a:xfrm>
            <a:off x="1568723" y="451678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8" name="Shape 418"/>
          <p:cNvSpPr/>
          <p:nvPr/>
        </p:nvSpPr>
        <p:spPr>
          <a:xfrm>
            <a:off x="2330723" y="452921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9" name="Shape 419"/>
          <p:cNvSpPr/>
          <p:nvPr/>
        </p:nvSpPr>
        <p:spPr>
          <a:xfrm>
            <a:off x="1975123" y="452921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0" name="Shape 420"/>
          <p:cNvSpPr/>
          <p:nvPr/>
        </p:nvSpPr>
        <p:spPr>
          <a:xfrm>
            <a:off x="2686323" y="452921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1" name="Shape 421"/>
          <p:cNvSpPr/>
          <p:nvPr/>
        </p:nvSpPr>
        <p:spPr>
          <a:xfrm>
            <a:off x="3448322" y="4529213"/>
            <a:ext cx="278310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2" name="Shape 422"/>
          <p:cNvSpPr/>
          <p:nvPr/>
        </p:nvSpPr>
        <p:spPr>
          <a:xfrm>
            <a:off x="3092723" y="4529213"/>
            <a:ext cx="278309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3" name="Shape 423"/>
          <p:cNvSpPr/>
          <p:nvPr/>
        </p:nvSpPr>
        <p:spPr>
          <a:xfrm>
            <a:off x="3803922" y="4529213"/>
            <a:ext cx="278310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4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86719" y="22964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69319" y="22964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52464" y="22964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81460" y="295049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376760" y="293779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872060" y="2936904"/>
            <a:ext cx="2159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469877" y="2658352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1" name="Shape 431"/>
          <p:cNvSpPr/>
          <p:nvPr/>
        </p:nvSpPr>
        <p:spPr>
          <a:xfrm>
            <a:off x="2965177" y="2635237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2" name="Shape 432"/>
          <p:cNvSpPr/>
          <p:nvPr/>
        </p:nvSpPr>
        <p:spPr>
          <a:xfrm>
            <a:off x="2469877" y="1806481"/>
            <a:ext cx="1" cy="369075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3" name="Shape 433"/>
          <p:cNvSpPr/>
          <p:nvPr/>
        </p:nvSpPr>
        <p:spPr>
          <a:xfrm>
            <a:off x="2526256" y="1779479"/>
            <a:ext cx="438693" cy="438693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3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5066" y="2153504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/>
          <p:nvPr/>
        </p:nvSpPr>
        <p:spPr>
          <a:xfrm>
            <a:off x="4398468" y="2004660"/>
            <a:ext cx="203201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6" name="Shape 436"/>
          <p:cNvSpPr/>
          <p:nvPr/>
        </p:nvSpPr>
        <p:spPr>
          <a:xfrm>
            <a:off x="4624998" y="219160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37" name="Shape 437"/>
          <p:cNvSpPr/>
          <p:nvPr/>
        </p:nvSpPr>
        <p:spPr>
          <a:xfrm>
            <a:off x="4978364" y="2004660"/>
            <a:ext cx="381933" cy="377329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3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7880" y="2086267"/>
            <a:ext cx="342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5067" y="2566887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4398469" y="2418043"/>
            <a:ext cx="203201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1" name="Shape 441"/>
          <p:cNvSpPr/>
          <p:nvPr/>
        </p:nvSpPr>
        <p:spPr>
          <a:xfrm>
            <a:off x="4624998" y="2604987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2" name="Shape 442"/>
          <p:cNvSpPr/>
          <p:nvPr/>
        </p:nvSpPr>
        <p:spPr>
          <a:xfrm>
            <a:off x="4978364" y="2418043"/>
            <a:ext cx="381933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43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7880" y="2499650"/>
            <a:ext cx="342901" cy="21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5067" y="2998758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4398469" y="2849913"/>
            <a:ext cx="203201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6" name="Shape 446"/>
          <p:cNvSpPr/>
          <p:nvPr/>
        </p:nvSpPr>
        <p:spPr>
          <a:xfrm>
            <a:off x="4624998" y="3036858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47" name="Shape 447"/>
          <p:cNvSpPr/>
          <p:nvPr/>
        </p:nvSpPr>
        <p:spPr>
          <a:xfrm>
            <a:off x="4978364" y="2849913"/>
            <a:ext cx="381933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4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7880" y="2931521"/>
            <a:ext cx="3429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449" name="Shape 449"/>
          <p:cNvSpPr/>
          <p:nvPr/>
        </p:nvSpPr>
        <p:spPr>
          <a:xfrm>
            <a:off x="5373020" y="2184080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0" name="Shape 450"/>
          <p:cNvSpPr/>
          <p:nvPr/>
        </p:nvSpPr>
        <p:spPr>
          <a:xfrm>
            <a:off x="5373020" y="259746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1" name="Shape 451"/>
          <p:cNvSpPr/>
          <p:nvPr/>
        </p:nvSpPr>
        <p:spPr>
          <a:xfrm>
            <a:off x="5373020" y="3029334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2" name="Shape 452"/>
          <p:cNvSpPr/>
          <p:nvPr/>
        </p:nvSpPr>
        <p:spPr>
          <a:xfrm flipV="1">
            <a:off x="3110714" y="3018371"/>
            <a:ext cx="1269481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3" name="Shape 453"/>
          <p:cNvSpPr/>
          <p:nvPr/>
        </p:nvSpPr>
        <p:spPr>
          <a:xfrm>
            <a:off x="3709941" y="2616084"/>
            <a:ext cx="662576" cy="1"/>
          </a:xfrm>
          <a:prstGeom prst="line">
            <a:avLst/>
          </a:prstGeom>
          <a:ln w="12700">
            <a:solidFill>
              <a:srgbClr val="F1B015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4" name="Shape 454"/>
          <p:cNvSpPr/>
          <p:nvPr/>
        </p:nvSpPr>
        <p:spPr>
          <a:xfrm flipV="1">
            <a:off x="3706258" y="2613997"/>
            <a:ext cx="1" cy="890496"/>
          </a:xfrm>
          <a:prstGeom prst="line">
            <a:avLst/>
          </a:prstGeom>
          <a:ln w="12700">
            <a:solidFill>
              <a:srgbClr val="F1B015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5" name="Shape 455"/>
          <p:cNvSpPr/>
          <p:nvPr/>
        </p:nvSpPr>
        <p:spPr>
          <a:xfrm flipV="1">
            <a:off x="2439193" y="3502997"/>
            <a:ext cx="1269481" cy="1"/>
          </a:xfrm>
          <a:prstGeom prst="line">
            <a:avLst/>
          </a:prstGeom>
          <a:ln w="12700">
            <a:solidFill>
              <a:srgbClr val="F1B015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6" name="Shape 456"/>
          <p:cNvSpPr/>
          <p:nvPr/>
        </p:nvSpPr>
        <p:spPr>
          <a:xfrm flipV="1">
            <a:off x="2450726" y="3236056"/>
            <a:ext cx="1" cy="266701"/>
          </a:xfrm>
          <a:prstGeom prst="line">
            <a:avLst/>
          </a:prstGeom>
          <a:ln w="12700">
            <a:solidFill>
              <a:srgbClr val="F1B015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7" name="Shape 457"/>
          <p:cNvSpPr/>
          <p:nvPr/>
        </p:nvSpPr>
        <p:spPr>
          <a:xfrm flipV="1">
            <a:off x="3256189" y="2206207"/>
            <a:ext cx="1140641" cy="1"/>
          </a:xfrm>
          <a:prstGeom prst="line">
            <a:avLst/>
          </a:prstGeom>
          <a:ln w="12700">
            <a:solidFill>
              <a:srgbClr val="FE281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8" name="Shape 458"/>
          <p:cNvSpPr/>
          <p:nvPr/>
        </p:nvSpPr>
        <p:spPr>
          <a:xfrm flipV="1">
            <a:off x="3265352" y="2209202"/>
            <a:ext cx="1" cy="1186030"/>
          </a:xfrm>
          <a:prstGeom prst="line">
            <a:avLst/>
          </a:prstGeom>
          <a:ln w="12700">
            <a:solidFill>
              <a:srgbClr val="FE2811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59" name="Shape 459"/>
          <p:cNvSpPr/>
          <p:nvPr/>
        </p:nvSpPr>
        <p:spPr>
          <a:xfrm>
            <a:off x="2006734" y="3392613"/>
            <a:ext cx="1257440" cy="1"/>
          </a:xfrm>
          <a:prstGeom prst="line">
            <a:avLst/>
          </a:prstGeom>
          <a:ln w="12700">
            <a:solidFill>
              <a:srgbClr val="FE2811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0" name="Shape 460"/>
          <p:cNvSpPr/>
          <p:nvPr/>
        </p:nvSpPr>
        <p:spPr>
          <a:xfrm flipV="1">
            <a:off x="2009820" y="3249244"/>
            <a:ext cx="1" cy="152401"/>
          </a:xfrm>
          <a:prstGeom prst="line">
            <a:avLst/>
          </a:prstGeom>
          <a:ln w="12700">
            <a:solidFill>
              <a:srgbClr val="FE2811"/>
            </a:solidFill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1" name="Shape 461"/>
          <p:cNvSpPr/>
          <p:nvPr/>
        </p:nvSpPr>
        <p:spPr>
          <a:xfrm flipH="1">
            <a:off x="1036402" y="3238724"/>
            <a:ext cx="862000" cy="604704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2" name="Shape 462"/>
          <p:cNvSpPr/>
          <p:nvPr/>
        </p:nvSpPr>
        <p:spPr>
          <a:xfrm flipH="1">
            <a:off x="1360935" y="3297775"/>
            <a:ext cx="545653" cy="54565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3" name="Shape 463"/>
          <p:cNvSpPr/>
          <p:nvPr/>
        </p:nvSpPr>
        <p:spPr>
          <a:xfrm flipH="1">
            <a:off x="1689791" y="3291017"/>
            <a:ext cx="283622" cy="557407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4" name="Shape 464"/>
          <p:cNvSpPr/>
          <p:nvPr/>
        </p:nvSpPr>
        <p:spPr>
          <a:xfrm flipH="1">
            <a:off x="2086362" y="3252124"/>
            <a:ext cx="282238" cy="635103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5" name="Shape 465"/>
          <p:cNvSpPr/>
          <p:nvPr/>
        </p:nvSpPr>
        <p:spPr>
          <a:xfrm>
            <a:off x="2374816" y="3248000"/>
            <a:ext cx="1" cy="61525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6" name="Shape 466"/>
          <p:cNvSpPr/>
          <p:nvPr/>
        </p:nvSpPr>
        <p:spPr>
          <a:xfrm>
            <a:off x="2379716" y="3253734"/>
            <a:ext cx="365088" cy="589869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7" name="Shape 467"/>
          <p:cNvSpPr/>
          <p:nvPr/>
        </p:nvSpPr>
        <p:spPr>
          <a:xfrm>
            <a:off x="3047741" y="3228450"/>
            <a:ext cx="193545" cy="681517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8" name="Shape 468"/>
          <p:cNvSpPr/>
          <p:nvPr/>
        </p:nvSpPr>
        <p:spPr>
          <a:xfrm>
            <a:off x="3053958" y="3224327"/>
            <a:ext cx="415262" cy="649074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69" name="Shape 469"/>
          <p:cNvSpPr/>
          <p:nvPr/>
        </p:nvSpPr>
        <p:spPr>
          <a:xfrm>
            <a:off x="3058858" y="3230061"/>
            <a:ext cx="847878" cy="638996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70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7479" y="4000380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263079" y="4000380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05979" y="4010451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019523" y="4010947"/>
            <a:ext cx="2159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369319" y="40236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5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724919" y="40236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pasted-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137669" y="4023647"/>
            <a:ext cx="2159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pasted-image.pd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474218" y="4023647"/>
            <a:ext cx="203201" cy="26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pasted-image.pd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829818" y="4036347"/>
            <a:ext cx="203201" cy="266701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hape 479"/>
          <p:cNvSpPr/>
          <p:nvPr/>
        </p:nvSpPr>
        <p:spPr>
          <a:xfrm>
            <a:off x="987918" y="4335579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0" name="Shape 480"/>
          <p:cNvSpPr/>
          <p:nvPr/>
        </p:nvSpPr>
        <p:spPr>
          <a:xfrm>
            <a:off x="1358329" y="4334500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1" name="Shape 481"/>
          <p:cNvSpPr/>
          <p:nvPr/>
        </p:nvSpPr>
        <p:spPr>
          <a:xfrm>
            <a:off x="1701024" y="4334520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2119382" y="4334500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3" name="Shape 483"/>
          <p:cNvSpPr/>
          <p:nvPr/>
        </p:nvSpPr>
        <p:spPr>
          <a:xfrm>
            <a:off x="2486273" y="4334540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4" name="Shape 484"/>
          <p:cNvSpPr/>
          <p:nvPr/>
        </p:nvSpPr>
        <p:spPr>
          <a:xfrm>
            <a:off x="2831995" y="4335579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5" name="Shape 485"/>
          <p:cNvSpPr/>
          <p:nvPr/>
        </p:nvSpPr>
        <p:spPr>
          <a:xfrm>
            <a:off x="3230970" y="4334500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6" name="Shape 486"/>
          <p:cNvSpPr/>
          <p:nvPr/>
        </p:nvSpPr>
        <p:spPr>
          <a:xfrm>
            <a:off x="3587477" y="4343608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7" name="Shape 487"/>
          <p:cNvSpPr/>
          <p:nvPr/>
        </p:nvSpPr>
        <p:spPr>
          <a:xfrm>
            <a:off x="3990080" y="4343608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488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894829" y="4623722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263129" y="4623722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600473" y="46015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019573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387873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730773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124473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480072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pasted-image.pdf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48372" y="4626947"/>
            <a:ext cx="215901" cy="203201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>
            <a:off x="988789" y="4919252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8" name="Shape 498"/>
          <p:cNvSpPr/>
          <p:nvPr/>
        </p:nvSpPr>
        <p:spPr>
          <a:xfrm>
            <a:off x="1359200" y="4918174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9" name="Shape 499"/>
          <p:cNvSpPr/>
          <p:nvPr/>
        </p:nvSpPr>
        <p:spPr>
          <a:xfrm>
            <a:off x="1701894" y="4918194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0" name="Shape 500"/>
          <p:cNvSpPr/>
          <p:nvPr/>
        </p:nvSpPr>
        <p:spPr>
          <a:xfrm>
            <a:off x="2120253" y="4918174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1" name="Shape 501"/>
          <p:cNvSpPr/>
          <p:nvPr/>
        </p:nvSpPr>
        <p:spPr>
          <a:xfrm>
            <a:off x="2487143" y="4918214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2" name="Shape 502"/>
          <p:cNvSpPr/>
          <p:nvPr/>
        </p:nvSpPr>
        <p:spPr>
          <a:xfrm>
            <a:off x="2832865" y="4919252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3" name="Shape 503"/>
          <p:cNvSpPr/>
          <p:nvPr/>
        </p:nvSpPr>
        <p:spPr>
          <a:xfrm>
            <a:off x="3231840" y="4918174"/>
            <a:ext cx="1" cy="19694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4" name="Shape 504"/>
          <p:cNvSpPr/>
          <p:nvPr/>
        </p:nvSpPr>
        <p:spPr>
          <a:xfrm>
            <a:off x="3588347" y="4927282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5" name="Shape 505"/>
          <p:cNvSpPr/>
          <p:nvPr/>
        </p:nvSpPr>
        <p:spPr>
          <a:xfrm>
            <a:off x="3990950" y="4927282"/>
            <a:ext cx="1" cy="196942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0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1636" y="4694096"/>
            <a:ext cx="114301" cy="152401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hape 507"/>
          <p:cNvSpPr/>
          <p:nvPr/>
        </p:nvSpPr>
        <p:spPr>
          <a:xfrm>
            <a:off x="4395038" y="4545251"/>
            <a:ext cx="203201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8" name="Shape 508"/>
          <p:cNvSpPr/>
          <p:nvPr/>
        </p:nvSpPr>
        <p:spPr>
          <a:xfrm>
            <a:off x="4621568" y="4732196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9" name="Shape 509"/>
          <p:cNvSpPr/>
          <p:nvPr/>
        </p:nvSpPr>
        <p:spPr>
          <a:xfrm>
            <a:off x="4974934" y="4545251"/>
            <a:ext cx="381933" cy="377330"/>
          </a:xfrm>
          <a:prstGeom prst="rect">
            <a:avLst/>
          </a:prstGeom>
          <a:ln w="12700">
            <a:solidFill>
              <a:srgbClr val="7E07A7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510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4450" y="4626859"/>
            <a:ext cx="342901" cy="215901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/>
        </p:nvSpPr>
        <p:spPr>
          <a:xfrm>
            <a:off x="5369590" y="4724672"/>
            <a:ext cx="370518" cy="1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2" name="Shape 512"/>
          <p:cNvSpPr/>
          <p:nvPr/>
        </p:nvSpPr>
        <p:spPr>
          <a:xfrm flipV="1">
            <a:off x="977352" y="5362604"/>
            <a:ext cx="3543851" cy="1"/>
          </a:xfrm>
          <a:prstGeom prst="line">
            <a:avLst/>
          </a:prstGeom>
          <a:ln w="12700">
            <a:solidFill>
              <a:srgbClr val="9D09D1"/>
            </a:solidFill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13" name="Shape 513"/>
          <p:cNvSpPr/>
          <p:nvPr/>
        </p:nvSpPr>
        <p:spPr>
          <a:xfrm flipV="1">
            <a:off x="4514913" y="4911774"/>
            <a:ext cx="1" cy="461636"/>
          </a:xfrm>
          <a:prstGeom prst="line">
            <a:avLst/>
          </a:prstGeom>
          <a:ln w="12700">
            <a:solidFill>
              <a:srgbClr val="9D09D1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pic>
        <p:nvPicPr>
          <p:cNvPr id="514" name="pasted-image.pdf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857407" y="5631334"/>
            <a:ext cx="3771901" cy="330201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752240" y="627380"/>
            <a:ext cx="6602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Input:</a:t>
            </a:r>
          </a:p>
        </p:txBody>
      </p:sp>
      <p:pic>
        <p:nvPicPr>
          <p:cNvPr id="516" name="pasted-image.pdf"/>
          <p:cNvPicPr/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1440904" y="731391"/>
            <a:ext cx="203201" cy="165101"/>
          </a:xfrm>
          <a:prstGeom prst="rect">
            <a:avLst/>
          </a:prstGeom>
          <a:ln w="12700">
            <a:miter lim="400000"/>
          </a:ln>
        </p:spPr>
      </p:pic>
      <p:sp>
        <p:nvSpPr>
          <p:cNvPr id="517" name="Shape 517"/>
          <p:cNvSpPr/>
          <p:nvPr/>
        </p:nvSpPr>
        <p:spPr>
          <a:xfrm>
            <a:off x="1750870" y="624854"/>
            <a:ext cx="79976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pairs of</a:t>
            </a:r>
          </a:p>
        </p:txBody>
      </p:sp>
      <p:pic>
        <p:nvPicPr>
          <p:cNvPr id="518" name="pasted-image.pdf"/>
          <p:cNvPicPr/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2622004" y="698450"/>
            <a:ext cx="457201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Shape 519"/>
          <p:cNvSpPr/>
          <p:nvPr/>
        </p:nvSpPr>
        <p:spPr>
          <a:xfrm>
            <a:off x="747930" y="1046480"/>
            <a:ext cx="220831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Unknown parameters:</a:t>
            </a:r>
          </a:p>
        </p:txBody>
      </p:sp>
      <p:sp>
        <p:nvSpPr>
          <p:cNvPr id="520" name="Shape 520"/>
          <p:cNvSpPr/>
          <p:nvPr/>
        </p:nvSpPr>
        <p:spPr>
          <a:xfrm>
            <a:off x="2748832" y="376012"/>
            <a:ext cx="2178768" cy="1"/>
          </a:xfrm>
          <a:prstGeom prst="line">
            <a:avLst/>
          </a:prstGeom>
          <a:ln w="25400">
            <a:solidFill>
              <a:srgbClr val="D2C2F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1" name="Shape 521"/>
          <p:cNvSpPr/>
          <p:nvPr/>
        </p:nvSpPr>
        <p:spPr>
          <a:xfrm>
            <a:off x="2982646" y="835530"/>
            <a:ext cx="1947304" cy="1"/>
          </a:xfrm>
          <a:prstGeom prst="line">
            <a:avLst/>
          </a:prstGeom>
          <a:ln w="25400">
            <a:solidFill>
              <a:srgbClr val="D2C2F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2" name="Shape 522"/>
          <p:cNvSpPr/>
          <p:nvPr/>
        </p:nvSpPr>
        <p:spPr>
          <a:xfrm flipV="1">
            <a:off x="2743357" y="368300"/>
            <a:ext cx="1" cy="373427"/>
          </a:xfrm>
          <a:prstGeom prst="line">
            <a:avLst/>
          </a:prstGeom>
          <a:ln w="25400">
            <a:solidFill>
              <a:srgbClr val="D2C2F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23" name="Shape 523"/>
          <p:cNvSpPr/>
          <p:nvPr/>
        </p:nvSpPr>
        <p:spPr>
          <a:xfrm>
            <a:off x="5886349" y="193517"/>
            <a:ext cx="250834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images of 28-by-28 pixels</a:t>
            </a:r>
          </a:p>
        </p:txBody>
      </p:sp>
      <p:sp>
        <p:nvSpPr>
          <p:cNvPr id="524" name="Shape 524"/>
          <p:cNvSpPr/>
          <p:nvPr/>
        </p:nvSpPr>
        <p:spPr>
          <a:xfrm>
            <a:off x="5873649" y="650524"/>
            <a:ext cx="30700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labels (which class x belongs to)</a:t>
            </a:r>
          </a:p>
        </p:txBody>
      </p:sp>
      <p:pic>
        <p:nvPicPr>
          <p:cNvPr id="525" name="pasted-image.pdf"/>
          <p:cNvPicPr/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2966140" y="1129297"/>
            <a:ext cx="8128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pasted-image.pdf"/>
          <p:cNvPicPr/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7688560" y="3428404"/>
            <a:ext cx="571501" cy="241301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/>
          <p:nvPr/>
        </p:nvSpPr>
        <p:spPr>
          <a:xfrm>
            <a:off x="4982047" y="5161434"/>
            <a:ext cx="3531151" cy="1270001"/>
          </a:xfrm>
          <a:prstGeom prst="rect">
            <a:avLst/>
          </a:prstGeom>
          <a:solidFill>
            <a:srgbClr val="BD38D7"/>
          </a:solidFill>
          <a:ln w="12700">
            <a:solidFill>
              <a:srgbClr val="D754F2"/>
            </a:solidFill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 marL="180473" indent="-180473">
              <a:buSzPct val="60000"/>
              <a:buBlip>
                <a:blip r:embed="rId25"/>
              </a:buBlip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L is down-sampling  factor</a:t>
            </a:r>
            <a:endParaRPr>
              <a:solidFill>
                <a:srgbClr val="FFFFFF"/>
              </a:solidFill>
            </a:endParaRPr>
          </a:p>
          <a:p>
            <a:pPr lvl="0" marL="180473" indent="-180473">
              <a:buSzPct val="60000"/>
              <a:buBlip>
                <a:blip r:embed="rId25"/>
              </a:buBlip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g is the low-pass filter</a:t>
            </a:r>
            <a:endParaRPr>
              <a:solidFill>
                <a:srgbClr val="FFFFFF"/>
              </a:solidFill>
            </a:endParaRPr>
          </a:p>
          <a:p>
            <a:pPr lvl="0" marL="180473" indent="-180473">
              <a:buSzPct val="60000"/>
              <a:buBlip>
                <a:blip r:embed="rId25"/>
              </a:buBlip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use cross validation for both</a:t>
            </a:r>
          </a:p>
        </p:txBody>
      </p:sp>
      <p:pic>
        <p:nvPicPr>
          <p:cNvPr id="528" name="0.png"/>
          <p:cNvPicPr/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5215442" y="240580"/>
            <a:ext cx="461636" cy="461636"/>
          </a:xfrm>
          <a:prstGeom prst="rect">
            <a:avLst/>
          </a:prstGeom>
          <a:ln w="12700">
            <a:miter lim="400000"/>
          </a:ln>
        </p:spPr>
      </p:pic>
      <p:sp>
        <p:nvSpPr>
          <p:cNvPr id="529" name="Shape 529"/>
          <p:cNvSpPr/>
          <p:nvPr/>
        </p:nvSpPr>
        <p:spPr>
          <a:xfrm>
            <a:off x="5335477" y="650524"/>
            <a:ext cx="22156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0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Two step optimization</a:t>
            </a:r>
          </a:p>
        </p:txBody>
      </p:sp>
      <p:sp>
        <p:nvSpPr>
          <p:cNvPr id="532" name="Shape 5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The above problem is non-convex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difficult to solve with respect to {λ, w, b}</a:t>
            </a:r>
            <a:endParaRPr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We can iterate between two problems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First, fix w and b, train the filters in the scattering network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Second, fix the filters in the scattering network, train the SVM</a:t>
            </a:r>
            <a:endParaRPr>
              <a:solidFill>
                <a:srgbClr val="174576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We use libSVM library to train the SVM</a:t>
            </a:r>
            <a:endParaRPr>
              <a:solidFill>
                <a:srgbClr val="174576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Publicly available at </a:t>
            </a:r>
            <a:r>
              <a:rPr u="sng">
                <a:solidFill>
                  <a:srgbClr val="1286C9"/>
                </a:solidFill>
                <a:uFill>
                  <a:solidFill>
                    <a:srgbClr val="1286C9"/>
                  </a:solidFill>
                </a:uFill>
                <a:hlinkClick r:id="rId2" invalidUrl="" action="" tgtFrame="" tooltip="" history="1" highlightClick="0" endSnd="0"/>
              </a:rPr>
              <a:t>https://www.csie.ntu.edu.tw/~cjlin/libsvm/</a:t>
            </a:r>
          </a:p>
        </p:txBody>
      </p:sp>
      <p:sp>
        <p:nvSpPr>
          <p:cNvPr id="533" name="Shape 533"/>
          <p:cNvSpPr/>
          <p:nvPr/>
        </p:nvSpPr>
        <p:spPr>
          <a:xfrm>
            <a:off x="8048961" y="3713479"/>
            <a:ext cx="678295" cy="383541"/>
          </a:xfrm>
          <a:prstGeom prst="rect">
            <a:avLst/>
          </a:prstGeom>
          <a:solidFill>
            <a:srgbClr val="CEB6FD"/>
          </a:solidFill>
          <a:ln w="12700">
            <a:solidFill>
              <a:srgbClr val="CDBCE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easier</a:t>
            </a:r>
          </a:p>
        </p:txBody>
      </p:sp>
      <p:sp>
        <p:nvSpPr>
          <p:cNvPr id="534" name="Shape 534"/>
          <p:cNvSpPr/>
          <p:nvPr/>
        </p:nvSpPr>
        <p:spPr>
          <a:xfrm>
            <a:off x="8048961" y="4323079"/>
            <a:ext cx="782884" cy="383541"/>
          </a:xfrm>
          <a:prstGeom prst="rect">
            <a:avLst/>
          </a:prstGeom>
          <a:solidFill>
            <a:srgbClr val="CEB6FD"/>
          </a:solidFill>
          <a:ln w="12700">
            <a:solidFill>
              <a:srgbClr val="CDBCE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convex</a:t>
            </a:r>
          </a:p>
        </p:txBody>
      </p:sp>
      <p:sp>
        <p:nvSpPr>
          <p:cNvPr id="535" name="Shape 535"/>
          <p:cNvSpPr/>
          <p:nvPr/>
        </p:nvSpPr>
        <p:spPr>
          <a:xfrm flipH="1">
            <a:off x="7360805" y="3905250"/>
            <a:ext cx="690995" cy="0"/>
          </a:xfrm>
          <a:prstGeom prst="line">
            <a:avLst/>
          </a:prstGeom>
          <a:ln w="25400">
            <a:solidFill>
              <a:srgbClr val="D2C2F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36" name="Shape 536"/>
          <p:cNvSpPr/>
          <p:nvPr/>
        </p:nvSpPr>
        <p:spPr>
          <a:xfrm flipH="1">
            <a:off x="7360805" y="4514850"/>
            <a:ext cx="690995" cy="0"/>
          </a:xfrm>
          <a:prstGeom prst="line">
            <a:avLst/>
          </a:prstGeom>
          <a:ln w="25400">
            <a:solidFill>
              <a:srgbClr val="D2C2F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Convolution layer</a:t>
            </a:r>
          </a:p>
        </p:txBody>
      </p:sp>
      <p:sp>
        <p:nvSpPr>
          <p:cNvPr id="539" name="Shape 5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Filters to train: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Each filter contains two parameters </a:t>
            </a:r>
            <a:endParaRPr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 Gradient descent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starting value: randomly generated; distant parameters in the same layer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learning rate: may change with step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back propagation</a:t>
            </a:r>
          </a:p>
        </p:txBody>
      </p:sp>
      <p:pic>
        <p:nvPicPr>
          <p:cNvPr id="54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0150" y="2045096"/>
            <a:ext cx="215901" cy="29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6050" y="3108560"/>
            <a:ext cx="3771900" cy="330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08649" y="2585342"/>
            <a:ext cx="863601" cy="33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type="title"/>
          </p:nvPr>
        </p:nvSpPr>
        <p:spPr>
          <a:xfrm>
            <a:off x="1736104" y="2653552"/>
            <a:ext cx="5870450" cy="147218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174576"/>
                </a:solidFill>
              </a:rPr>
              <a:t>Project Details</a:t>
            </a:r>
          </a:p>
        </p:txBody>
      </p:sp>
      <p:sp>
        <p:nvSpPr>
          <p:cNvPr id="545" name="Shape 545"/>
          <p:cNvSpPr/>
          <p:nvPr>
            <p:ph type="body" idx="1"/>
          </p:nvPr>
        </p:nvSpPr>
        <p:spPr>
          <a:xfrm>
            <a:off x="1736104" y="4134880"/>
            <a:ext cx="5870450" cy="57607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36104" y="2653552"/>
            <a:ext cx="5870450" cy="147218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174576"/>
                </a:solidFill>
              </a:rPr>
              <a:t>Background</a:t>
            </a:r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xfrm>
            <a:off x="1736104" y="4134880"/>
            <a:ext cx="5870450" cy="57607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Implementation</a:t>
            </a:r>
          </a:p>
        </p:txBody>
      </p:sp>
      <p:sp>
        <p:nvSpPr>
          <p:cNvPr id="548" name="Shape 548"/>
          <p:cNvSpPr/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Personal Laptop</a:t>
            </a:r>
            <a:endParaRPr sz="2200">
              <a:solidFill>
                <a:srgbClr val="174576"/>
              </a:solidFill>
            </a:endParaRPr>
          </a:p>
          <a:p>
            <a:pPr lvl="1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CPU: 2GHz Intel Core i7</a:t>
            </a:r>
            <a:endParaRPr sz="2000">
              <a:solidFill>
                <a:srgbClr val="174576"/>
              </a:solidFill>
            </a:endParaRPr>
          </a:p>
          <a:p>
            <a:pPr lvl="1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Memory: </a:t>
            </a:r>
            <a:r>
              <a:rPr>
                <a:solidFill>
                  <a:srgbClr val="174576"/>
                </a:solidFill>
              </a:rPr>
              <a:t>8 GB 1600 MHz DDR3</a:t>
            </a:r>
            <a:endParaRPr sz="2000">
              <a:solidFill>
                <a:srgbClr val="174576"/>
              </a:solidFill>
            </a:endParaRPr>
          </a:p>
          <a:p>
            <a:pPr lvl="1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OS X El Capitan Version 10.11</a:t>
            </a:r>
            <a:endParaRPr sz="20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MATLAB R2015b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Database</a:t>
            </a:r>
          </a:p>
        </p:txBody>
      </p:sp>
      <p:sp>
        <p:nvSpPr>
          <p:cNvPr id="551" name="Shape 551"/>
          <p:cNvSpPr/>
          <p:nvPr>
            <p:ph type="body" idx="1"/>
          </p:nvPr>
        </p:nvSpPr>
        <p:spPr>
          <a:xfrm>
            <a:off x="780255" y="1949824"/>
            <a:ext cx="7583490" cy="40072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MNIST database</a:t>
            </a:r>
            <a:endParaRPr sz="2200">
              <a:solidFill>
                <a:srgbClr val="174576"/>
              </a:solidFill>
            </a:endParaRPr>
          </a:p>
          <a:p>
            <a:pPr lvl="1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Publicly available at </a:t>
            </a:r>
            <a:r>
              <a:rPr u="sng">
                <a:solidFill>
                  <a:srgbClr val="1286C9"/>
                </a:solidFill>
                <a:uFill>
                  <a:solidFill>
                    <a:srgbClr val="1286C9"/>
                  </a:solidFill>
                </a:uFill>
                <a:hlinkClick r:id="rId2" invalidUrl="" action="" tgtFrame="" tooltip="" history="1" highlightClick="0" endSnd="0"/>
              </a:rPr>
              <a:t>http</a:t>
            </a:r>
            <a:r>
              <a:rPr u="sng">
                <a:solidFill>
                  <a:srgbClr val="1286C9"/>
                </a:solidFill>
                <a:uFill>
                  <a:solidFill>
                    <a:srgbClr val="1286C9"/>
                  </a:solidFill>
                </a:uFill>
                <a:hlinkClick r:id="rId2" invalidUrl="" action="" tgtFrame="" tooltip="" history="1" highlightClick="0" endSnd="0"/>
              </a:rPr>
              <a:t>://yann.lecun.com/exdb/mnist</a:t>
            </a:r>
            <a:r>
              <a:rPr u="sng">
                <a:solidFill>
                  <a:srgbClr val="1286C9"/>
                </a:solidFill>
                <a:uFill>
                  <a:solidFill>
                    <a:srgbClr val="1286C9"/>
                  </a:solidFill>
                </a:uFill>
                <a:hlinkClick r:id="rId2" invalidUrl="" action="" tgtFrame="" tooltip="" history="1" highlightClick="0" endSnd="0"/>
              </a:rPr>
              <a:t>/</a:t>
            </a:r>
            <a:endParaRPr sz="2000">
              <a:solidFill>
                <a:srgbClr val="174576"/>
              </a:solidFill>
            </a:endParaRPr>
          </a:p>
          <a:p>
            <a:pPr lvl="1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Image: 28×28 pixels (each pixels value between 0~255)</a:t>
            </a:r>
            <a:endParaRPr sz="2000">
              <a:solidFill>
                <a:srgbClr val="174576"/>
              </a:solidFill>
            </a:endParaRPr>
          </a:p>
          <a:p>
            <a:pPr lvl="1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60,000 training examples</a:t>
            </a:r>
            <a:endParaRPr sz="2000">
              <a:solidFill>
                <a:srgbClr val="174576"/>
              </a:solidFill>
            </a:endParaRPr>
          </a:p>
          <a:p>
            <a:pPr lvl="1">
              <a:spcBef>
                <a:spcPts val="600"/>
              </a:spcBef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10,000 testing examples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Validation and Testing</a:t>
            </a:r>
          </a:p>
        </p:txBody>
      </p:sp>
      <p:sp>
        <p:nvSpPr>
          <p:cNvPr id="554" name="Shape 554"/>
          <p:cNvSpPr/>
          <p:nvPr>
            <p:ph type="body" idx="1"/>
          </p:nvPr>
        </p:nvSpPr>
        <p:spPr>
          <a:xfrm>
            <a:off x="780255" y="1949824"/>
            <a:ext cx="7583490" cy="490817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Validation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Cross-validation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MatConvNet toolbox</a:t>
            </a:r>
            <a:endParaRPr>
              <a:solidFill>
                <a:srgbClr val="174576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publicly available at </a:t>
            </a:r>
            <a:r>
              <a:rPr u="sng">
                <a:solidFill>
                  <a:srgbClr val="1286C9"/>
                </a:solidFill>
                <a:uFill>
                  <a:solidFill>
                    <a:srgbClr val="1286C9"/>
                  </a:solidFill>
                </a:uFill>
                <a:hlinkClick r:id="rId2" invalidUrl="" action="" tgtFrame="" tooltip="" history="1" highlightClick="0" endSnd="0"/>
              </a:rPr>
              <a:t>http://www.vlfeat.org/matconvnet/</a:t>
            </a:r>
            <a:endParaRPr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Testing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Testing examples in MNIST database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Measure: percentage of errors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Compare with libSVM results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Timeline</a:t>
            </a:r>
          </a:p>
        </p:txBody>
      </p:sp>
      <p:sp>
        <p:nvSpPr>
          <p:cNvPr id="557" name="Shape 557"/>
          <p:cNvSpPr/>
          <p:nvPr>
            <p:ph type="body" idx="1"/>
          </p:nvPr>
        </p:nvSpPr>
        <p:spPr>
          <a:xfrm>
            <a:off x="1985962" y="1949824"/>
            <a:ext cx="6351590" cy="4007225"/>
          </a:xfrm>
          <a:prstGeom prst="rect">
            <a:avLst/>
          </a:prstGeom>
        </p:spPr>
        <p:txBody>
          <a:bodyPr/>
          <a:lstStyle/>
          <a:p>
            <a:pPr lvl="0" marL="0" indent="0" defTabSz="905255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174576"/>
                </a:solidFill>
              </a:rPr>
              <a:t>Sept - Oct: define the project, design the algorithm</a:t>
            </a:r>
            <a:endParaRPr sz="2178">
              <a:solidFill>
                <a:srgbClr val="174576"/>
              </a:solidFill>
            </a:endParaRPr>
          </a:p>
          <a:p>
            <a:pPr lvl="0" marL="0" indent="0" defTabSz="905255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174576"/>
                </a:solidFill>
              </a:rPr>
              <a:t>Nov: write codes for network training</a:t>
            </a:r>
            <a:endParaRPr sz="2178">
              <a:solidFill>
                <a:srgbClr val="174576"/>
              </a:solidFill>
            </a:endParaRPr>
          </a:p>
          <a:p>
            <a:pPr lvl="0" marL="0" indent="0" defTabSz="905255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174576"/>
                </a:solidFill>
              </a:rPr>
              <a:t>Dec: write codes for 2-class classification</a:t>
            </a:r>
            <a:endParaRPr sz="2178">
              <a:solidFill>
                <a:srgbClr val="174576"/>
              </a:solidFill>
            </a:endParaRPr>
          </a:p>
          <a:p>
            <a:pPr lvl="0" marL="0" indent="0" defTabSz="905255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178">
              <a:solidFill>
                <a:srgbClr val="174576"/>
              </a:solidFill>
            </a:endParaRPr>
          </a:p>
          <a:p>
            <a:pPr lvl="0" marL="0" indent="0" defTabSz="905255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174576"/>
                </a:solidFill>
              </a:rPr>
              <a:t>Jan - Feb: complete validation</a:t>
            </a:r>
            <a:endParaRPr sz="2178">
              <a:solidFill>
                <a:srgbClr val="174576"/>
              </a:solidFill>
            </a:endParaRPr>
          </a:p>
          <a:p>
            <a:pPr lvl="0" marL="0" indent="0" defTabSz="905255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174576"/>
                </a:solidFill>
              </a:rPr>
              <a:t>Mar: complete testing</a:t>
            </a:r>
            <a:endParaRPr sz="2178">
              <a:solidFill>
                <a:srgbClr val="174576"/>
              </a:solidFill>
            </a:endParaRPr>
          </a:p>
          <a:p>
            <a:pPr lvl="0" marL="0" indent="0" defTabSz="905255">
              <a:spcBef>
                <a:spcPts val="19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174576"/>
                </a:solidFill>
              </a:rPr>
              <a:t>Apr: wrap up the project</a:t>
            </a:r>
          </a:p>
        </p:txBody>
      </p:sp>
      <p:sp>
        <p:nvSpPr>
          <p:cNvPr id="558" name="Shape 558"/>
          <p:cNvSpPr/>
          <p:nvPr/>
        </p:nvSpPr>
        <p:spPr>
          <a:xfrm flipH="1">
            <a:off x="1435100" y="2019300"/>
            <a:ext cx="1" cy="4285128"/>
          </a:xfrm>
          <a:prstGeom prst="line">
            <a:avLst/>
          </a:prstGeom>
          <a:ln w="25400">
            <a:solidFill>
              <a:srgbClr val="FF7F0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9" name="Shape 559"/>
          <p:cNvSpPr/>
          <p:nvPr/>
        </p:nvSpPr>
        <p:spPr>
          <a:xfrm>
            <a:off x="1447800" y="2209800"/>
            <a:ext cx="574987" cy="0"/>
          </a:xfrm>
          <a:prstGeom prst="line">
            <a:avLst/>
          </a:prstGeom>
          <a:ln w="25400">
            <a:solidFill>
              <a:srgbClr val="FF7F0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0" name="Shape 560"/>
          <p:cNvSpPr/>
          <p:nvPr/>
        </p:nvSpPr>
        <p:spPr>
          <a:xfrm>
            <a:off x="1453518" y="3340100"/>
            <a:ext cx="574987" cy="0"/>
          </a:xfrm>
          <a:prstGeom prst="line">
            <a:avLst/>
          </a:prstGeom>
          <a:ln w="25400">
            <a:solidFill>
              <a:srgbClr val="FF7F0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1" name="Shape 561"/>
          <p:cNvSpPr/>
          <p:nvPr/>
        </p:nvSpPr>
        <p:spPr>
          <a:xfrm>
            <a:off x="1450659" y="4584700"/>
            <a:ext cx="574987" cy="0"/>
          </a:xfrm>
          <a:prstGeom prst="line">
            <a:avLst/>
          </a:prstGeom>
          <a:ln w="25400">
            <a:solidFill>
              <a:srgbClr val="FF7F0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2" name="Shape 562"/>
          <p:cNvSpPr/>
          <p:nvPr/>
        </p:nvSpPr>
        <p:spPr>
          <a:xfrm>
            <a:off x="1456377" y="5149850"/>
            <a:ext cx="574987" cy="0"/>
          </a:xfrm>
          <a:prstGeom prst="line">
            <a:avLst/>
          </a:prstGeom>
          <a:ln w="25400">
            <a:solidFill>
              <a:srgbClr val="FF7F0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3" name="Shape 563"/>
          <p:cNvSpPr/>
          <p:nvPr/>
        </p:nvSpPr>
        <p:spPr>
          <a:xfrm>
            <a:off x="1456377" y="5715000"/>
            <a:ext cx="574987" cy="0"/>
          </a:xfrm>
          <a:prstGeom prst="line">
            <a:avLst/>
          </a:prstGeom>
          <a:ln w="25400">
            <a:solidFill>
              <a:srgbClr val="FF7F0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4" name="Shape 564"/>
          <p:cNvSpPr/>
          <p:nvPr/>
        </p:nvSpPr>
        <p:spPr>
          <a:xfrm>
            <a:off x="759161" y="2019300"/>
            <a:ext cx="5460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2015</a:t>
            </a:r>
          </a:p>
        </p:txBody>
      </p:sp>
      <p:sp>
        <p:nvSpPr>
          <p:cNvPr id="565" name="Shape 565"/>
          <p:cNvSpPr/>
          <p:nvPr/>
        </p:nvSpPr>
        <p:spPr>
          <a:xfrm>
            <a:off x="759161" y="4399279"/>
            <a:ext cx="55620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2016</a:t>
            </a:r>
          </a:p>
        </p:txBody>
      </p:sp>
      <p:sp>
        <p:nvSpPr>
          <p:cNvPr id="566" name="Shape 566"/>
          <p:cNvSpPr/>
          <p:nvPr/>
        </p:nvSpPr>
        <p:spPr>
          <a:xfrm>
            <a:off x="1453518" y="2774950"/>
            <a:ext cx="574987" cy="0"/>
          </a:xfrm>
          <a:prstGeom prst="line">
            <a:avLst/>
          </a:prstGeom>
          <a:ln w="25400">
            <a:solidFill>
              <a:srgbClr val="FF7F0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7" name="Shape 567"/>
          <p:cNvSpPr/>
          <p:nvPr/>
        </p:nvSpPr>
        <p:spPr>
          <a:xfrm>
            <a:off x="5928061" y="3573779"/>
            <a:ext cx="254618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Multi-class if time permits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Deliverables</a:t>
            </a:r>
          </a:p>
        </p:txBody>
      </p:sp>
      <p:sp>
        <p:nvSpPr>
          <p:cNvPr id="570" name="Shape 570"/>
          <p:cNvSpPr/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Datasets</a:t>
            </a: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Toolboxes</a:t>
            </a: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MATLAB codes</a:t>
            </a: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Trained network</a:t>
            </a: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Results</a:t>
            </a: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Proposal, Reports, Presentation slides, etc.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Bibliography</a:t>
            </a:r>
          </a:p>
        </p:txBody>
      </p:sp>
      <p:sp>
        <p:nvSpPr>
          <p:cNvPr id="573" name="Shape 573"/>
          <p:cNvSpPr/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80">
                <a:solidFill>
                  <a:srgbClr val="174576"/>
                </a:solidFill>
              </a:rPr>
              <a:t>[1] Y. Bengio, I. J. Goodfellow and A. Courville,</a:t>
            </a:r>
            <a:r>
              <a:rPr i="1" sz="1280">
                <a:solidFill>
                  <a:srgbClr val="174576"/>
                </a:solidFill>
              </a:rPr>
              <a:t> Deep Learning</a:t>
            </a:r>
            <a:r>
              <a:rPr sz="1280">
                <a:solidFill>
                  <a:srgbClr val="174576"/>
                </a:solidFill>
              </a:rPr>
              <a:t>, Book in preparation for MIT press, 2015.</a:t>
            </a:r>
            <a:endParaRPr sz="1280">
              <a:solidFill>
                <a:srgbClr val="174576"/>
              </a:solidFill>
            </a:endParaRPr>
          </a:p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80">
                <a:solidFill>
                  <a:srgbClr val="174576"/>
                </a:solidFill>
              </a:rPr>
              <a:t>[2] C. M. Bishop, </a:t>
            </a:r>
            <a:r>
              <a:rPr i="1" sz="1280">
                <a:solidFill>
                  <a:srgbClr val="174576"/>
                </a:solidFill>
              </a:rPr>
              <a:t>Pattern Recognition and Machine Learning</a:t>
            </a:r>
            <a:r>
              <a:rPr sz="1280">
                <a:solidFill>
                  <a:srgbClr val="174576"/>
                </a:solidFill>
              </a:rPr>
              <a:t>, New York: Springer, 2006.</a:t>
            </a:r>
            <a:endParaRPr sz="1280">
              <a:solidFill>
                <a:srgbClr val="174576"/>
              </a:solidFill>
            </a:endParaRPr>
          </a:p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80">
                <a:solidFill>
                  <a:srgbClr val="174576"/>
                </a:solidFill>
              </a:rPr>
              <a:t>[3] J. Bruna and S. Mallat, </a:t>
            </a:r>
            <a:r>
              <a:rPr i="1" sz="1280">
                <a:solidFill>
                  <a:srgbClr val="174576"/>
                </a:solidFill>
              </a:rPr>
              <a:t>Invariant Scattering Convolution Networks</a:t>
            </a:r>
            <a:r>
              <a:rPr sz="1280">
                <a:solidFill>
                  <a:srgbClr val="174576"/>
                </a:solidFill>
              </a:rPr>
              <a:t>, Pattern Analysis and Machine Intelligence, IEEE Transactions 35(8)(2013), 1872-1886.</a:t>
            </a:r>
            <a:endParaRPr sz="1280">
              <a:solidFill>
                <a:srgbClr val="174576"/>
              </a:solidFill>
            </a:endParaRPr>
          </a:p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80">
                <a:solidFill>
                  <a:srgbClr val="174576"/>
                </a:solidFill>
              </a:rPr>
              <a:t>[4] S. Mallat, </a:t>
            </a:r>
            <a:r>
              <a:rPr i="1" sz="1280">
                <a:solidFill>
                  <a:srgbClr val="174576"/>
                </a:solidFill>
              </a:rPr>
              <a:t>Group Invariant Scattering</a:t>
            </a:r>
            <a:r>
              <a:rPr sz="1280">
                <a:solidFill>
                  <a:srgbClr val="174576"/>
                </a:solidFill>
              </a:rPr>
              <a:t>, Comm. Pure  Appl. Math., 65 (2012): 1331-1398.</a:t>
            </a:r>
            <a:endParaRPr sz="1280">
              <a:solidFill>
                <a:srgbClr val="174576"/>
              </a:solidFill>
            </a:endParaRPr>
          </a:p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80">
                <a:solidFill>
                  <a:srgbClr val="174576"/>
                </a:solidFill>
              </a:rPr>
              <a:t>[5] A. Krizhevsky, I. Sutskever, G. E. Hinton, </a:t>
            </a:r>
            <a:r>
              <a:rPr i="1" sz="1280">
                <a:solidFill>
                  <a:srgbClr val="174576"/>
                </a:solidFill>
              </a:rPr>
              <a:t>ImageNet Classification with Deep Convolutional Neural Networks</a:t>
            </a:r>
            <a:r>
              <a:rPr sz="1280">
                <a:solidFill>
                  <a:srgbClr val="174576"/>
                </a:solidFill>
              </a:rPr>
              <a:t>, Advances in Neural Information Processing Systems 2 (2012): 1097-1105. </a:t>
            </a:r>
            <a:endParaRPr sz="1280">
              <a:solidFill>
                <a:srgbClr val="174576"/>
              </a:solidFill>
            </a:endParaRPr>
          </a:p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80">
                <a:solidFill>
                  <a:srgbClr val="174576"/>
                </a:solidFill>
              </a:rPr>
              <a:t>[6] C. Szegedy et al, </a:t>
            </a:r>
            <a:r>
              <a:rPr i="1" sz="1280">
                <a:solidFill>
                  <a:srgbClr val="174576"/>
                </a:solidFill>
              </a:rPr>
              <a:t>Going Deeper with Convolutions</a:t>
            </a:r>
            <a:r>
              <a:rPr sz="1280">
                <a:solidFill>
                  <a:srgbClr val="174576"/>
                </a:solidFill>
              </a:rPr>
              <a:t>, Open Access Version available at </a:t>
            </a:r>
            <a:r>
              <a:rPr sz="1280" u="sng">
                <a:solidFill>
                  <a:srgbClr val="1286C9"/>
                </a:solidFill>
                <a:uFill>
                  <a:solidFill>
                    <a:srgbClr val="1286C9"/>
                  </a:solidFill>
                </a:uFill>
                <a:hlinkClick r:id="rId2" invalidUrl="" action="" tgtFrame="" tooltip="" history="1" highlightClick="0" endSnd="0"/>
              </a:rPr>
              <a:t>http://www.cv-foundation.org/openaccess/content_cvpr_2015/papers/Szegedy_Going_Deeper_With_2015_CVPR_paper.pdf</a:t>
            </a:r>
            <a:endParaRPr sz="1280">
              <a:solidFill>
                <a:srgbClr val="174576"/>
              </a:solidFill>
            </a:endParaRPr>
          </a:p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80">
                <a:solidFill>
                  <a:srgbClr val="174576"/>
                </a:solidFill>
              </a:rPr>
              <a:t>[7] A. Vedaldi and K. Lenc, </a:t>
            </a:r>
            <a:r>
              <a:rPr i="1" sz="1280">
                <a:solidFill>
                  <a:srgbClr val="174576"/>
                </a:solidFill>
              </a:rPr>
              <a:t>MatConvNet - Convolutional Neural Networks for MATLAB</a:t>
            </a:r>
            <a:r>
              <a:rPr sz="1280">
                <a:solidFill>
                  <a:srgbClr val="174576"/>
                </a:solidFill>
              </a:rPr>
              <a:t>, Proc. of the ACM Int. Conf. on Multimedia, 2015.</a:t>
            </a:r>
            <a:endParaRPr sz="1280">
              <a:solidFill>
                <a:srgbClr val="174576"/>
              </a:solidFill>
            </a:endParaRPr>
          </a:p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280">
                <a:solidFill>
                  <a:srgbClr val="174576"/>
                </a:solidFill>
              </a:rPr>
              <a:t>[8] T. Wiatowski and H. Bölcskei, </a:t>
            </a:r>
            <a:r>
              <a:rPr i="1" sz="1280">
                <a:solidFill>
                  <a:srgbClr val="174576"/>
                </a:solidFill>
              </a:rPr>
              <a:t>Deep Convolutional Neural Networks Based on Semi-Discrete Frames</a:t>
            </a:r>
            <a:r>
              <a:rPr sz="1280">
                <a:solidFill>
                  <a:srgbClr val="174576"/>
                </a:solidFill>
              </a:rPr>
              <a:t>, Proc. of IEEE International Symposium on Information Theory (ISIT), Hong Kong, China, pp. 1212-1216, June 2015.</a:t>
            </a:r>
            <a:endParaRPr sz="1280">
              <a:solidFill>
                <a:srgbClr val="174576"/>
              </a:solidFill>
            </a:endParaRPr>
          </a:p>
          <a:p>
            <a:pPr lvl="0" marL="0" indent="0" defTabSz="365760">
              <a:spcBef>
                <a:spcPts val="8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80">
              <a:solidFill>
                <a:srgbClr val="174576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2467672" y="2967334"/>
            <a:ext cx="420865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n w="12700">
                  <a:solidFill>
                    <a:srgbClr val="00BFC3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ppleGothic"/>
                <a:ea typeface="AppleGothic"/>
                <a:cs typeface="AppleGothic"/>
                <a:sym typeface="AppleGothic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5400">
                <a:ln w="12700">
                  <a:solidFill>
                    <a:srgbClr val="00BFC3"/>
                  </a:solidFill>
                </a:ln>
                <a:solidFill>
                  <a:srgbClr val="FFFF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Overview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Image classification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Hand-written digits</a:t>
            </a:r>
            <a:endParaRPr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Feature extractor</a:t>
            </a:r>
            <a:endParaRPr sz="2200">
              <a:solidFill>
                <a:srgbClr val="174576"/>
              </a:solidFill>
            </a:endParaRPr>
          </a:p>
          <a:p>
            <a:pPr lvl="1" marL="561473" indent="-18047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Convolutional neural network</a:t>
            </a:r>
            <a:endParaRPr>
              <a:solidFill>
                <a:srgbClr val="174576"/>
              </a:solidFill>
            </a:endParaRPr>
          </a:p>
          <a:p>
            <a:pPr lvl="0" marL="269596" indent="-269596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Machine learning techniques</a:t>
            </a:r>
          </a:p>
        </p:txBody>
      </p:sp>
      <p:pic>
        <p:nvPicPr>
          <p:cNvPr id="87" name="Screen Shot 2015-10-10 at 11.41.2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0172" y="1969541"/>
            <a:ext cx="3609351" cy="2777929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5456257" y="4818379"/>
            <a:ext cx="237718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000">
                <a:solidFill>
                  <a:srgbClr val="103154"/>
                </a:solidFill>
              </a:rPr>
              <a:t>Part of MNIST training data retrieved from </a:t>
            </a:r>
            <a:endParaRPr sz="1000"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000" u="sng">
                <a:solidFill>
                  <a:srgbClr val="1286C9"/>
                </a:solidFill>
                <a:uFill>
                  <a:solidFill>
                    <a:srgbClr val="1286C9"/>
                  </a:solidFill>
                </a:uFill>
                <a:hlinkClick r:id="rId3" invalidUrl="" action="" tgtFrame="" tooltip="" history="1" highlightClick="0" endSnd="0"/>
              </a:rPr>
              <a:t>http://www.cs.nyu.edu/~roweis/data.html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Convolutional Network (ConvNet)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561473" indent="-180473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Multi-layer structure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Different layers extract different features (edges, contours, parts, etc.)</a:t>
            </a:r>
          </a:p>
        </p:txBody>
      </p:sp>
      <p:sp>
        <p:nvSpPr>
          <p:cNvPr id="92" name="Shape 92"/>
          <p:cNvSpPr/>
          <p:nvPr/>
        </p:nvSpPr>
        <p:spPr>
          <a:xfrm>
            <a:off x="1706364" y="4467411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Shape 93"/>
          <p:cNvSpPr/>
          <p:nvPr/>
        </p:nvSpPr>
        <p:spPr>
          <a:xfrm>
            <a:off x="2773164" y="3715084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2773164" y="4467411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5" name="Shape 95"/>
          <p:cNvSpPr/>
          <p:nvPr/>
        </p:nvSpPr>
        <p:spPr>
          <a:xfrm>
            <a:off x="2773164" y="5216712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Shape 96"/>
          <p:cNvSpPr/>
          <p:nvPr/>
        </p:nvSpPr>
        <p:spPr>
          <a:xfrm>
            <a:off x="4017764" y="3934262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4017764" y="4773957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4017764" y="5613652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5262364" y="3896162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5262364" y="4735857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5262364" y="5575552"/>
            <a:ext cx="382787" cy="381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12700">
            <a:solidFill>
              <a:srgbClr val="405CF8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Shape 102"/>
          <p:cNvSpPr/>
          <p:nvPr/>
        </p:nvSpPr>
        <p:spPr>
          <a:xfrm flipV="1">
            <a:off x="2044700" y="4018868"/>
            <a:ext cx="762844" cy="520254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2053313" y="4657911"/>
            <a:ext cx="755688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2024095" y="4776130"/>
            <a:ext cx="748524" cy="615989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3124200" y="5437678"/>
            <a:ext cx="957178" cy="368786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3187927" y="4635744"/>
            <a:ext cx="803149" cy="367919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4406900" y="4121594"/>
            <a:ext cx="859251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4393466" y="4964617"/>
            <a:ext cx="859252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4401831" y="5807639"/>
            <a:ext cx="859252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3161901" y="3892705"/>
            <a:ext cx="854134" cy="285542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1574950" y="5961379"/>
            <a:ext cx="64561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Input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layer</a:t>
            </a:r>
          </a:p>
        </p:txBody>
      </p:sp>
      <p:sp>
        <p:nvSpPr>
          <p:cNvPr id="112" name="Shape 112"/>
          <p:cNvSpPr/>
          <p:nvPr/>
        </p:nvSpPr>
        <p:spPr>
          <a:xfrm>
            <a:off x="2545625" y="5962872"/>
            <a:ext cx="8347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Hidden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layer</a:t>
            </a:r>
          </a:p>
        </p:txBody>
      </p:sp>
      <p:sp>
        <p:nvSpPr>
          <p:cNvPr id="113" name="Shape 113"/>
          <p:cNvSpPr/>
          <p:nvPr/>
        </p:nvSpPr>
        <p:spPr>
          <a:xfrm>
            <a:off x="6393332" y="5961379"/>
            <a:ext cx="83358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Output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layer</a:t>
            </a:r>
          </a:p>
        </p:txBody>
      </p:sp>
      <p:sp>
        <p:nvSpPr>
          <p:cNvPr id="114" name="Shape 114"/>
          <p:cNvSpPr/>
          <p:nvPr/>
        </p:nvSpPr>
        <p:spPr>
          <a:xfrm>
            <a:off x="3791806" y="5961379"/>
            <a:ext cx="8347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Hidden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layer</a:t>
            </a:r>
          </a:p>
        </p:txBody>
      </p:sp>
      <p:sp>
        <p:nvSpPr>
          <p:cNvPr id="115" name="Shape 115"/>
          <p:cNvSpPr/>
          <p:nvPr/>
        </p:nvSpPr>
        <p:spPr>
          <a:xfrm>
            <a:off x="5045019" y="5962872"/>
            <a:ext cx="8347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Hidden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layer</a:t>
            </a:r>
          </a:p>
        </p:txBody>
      </p:sp>
      <p:sp>
        <p:nvSpPr>
          <p:cNvPr id="116" name="Shape 116"/>
          <p:cNvSpPr/>
          <p:nvPr/>
        </p:nvSpPr>
        <p:spPr>
          <a:xfrm>
            <a:off x="4410475" y="4205519"/>
            <a:ext cx="849388" cy="612019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4410444" y="5026015"/>
            <a:ext cx="849388" cy="612019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8" name="Shape 118"/>
          <p:cNvSpPr/>
          <p:nvPr/>
        </p:nvSpPr>
        <p:spPr>
          <a:xfrm flipV="1">
            <a:off x="4404809" y="4242072"/>
            <a:ext cx="860665" cy="626686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19" name="Shape 119"/>
          <p:cNvSpPr/>
          <p:nvPr/>
        </p:nvSpPr>
        <p:spPr>
          <a:xfrm flipV="1">
            <a:off x="4358024" y="5047961"/>
            <a:ext cx="971228" cy="685987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0" name="Shape 120"/>
          <p:cNvSpPr/>
          <p:nvPr/>
        </p:nvSpPr>
        <p:spPr>
          <a:xfrm>
            <a:off x="2523000" y="3065106"/>
            <a:ext cx="3567339" cy="2990962"/>
          </a:xfrm>
          <a:prstGeom prst="rect">
            <a:avLst/>
          </a:prstGeom>
          <a:ln w="12700">
            <a:solidFill>
              <a:srgbClr val="FA7C00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6399124" y="3065067"/>
            <a:ext cx="822001" cy="2990962"/>
          </a:xfrm>
          <a:prstGeom prst="rect">
            <a:avLst/>
          </a:prstGeom>
          <a:ln w="12700">
            <a:solidFill>
              <a:srgbClr val="053DF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5618104" y="4096009"/>
            <a:ext cx="834701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3" name="Shape 123"/>
          <p:cNvSpPr/>
          <p:nvPr/>
        </p:nvSpPr>
        <p:spPr>
          <a:xfrm flipV="1">
            <a:off x="2972221" y="3306434"/>
            <a:ext cx="1" cy="393701"/>
          </a:xfrm>
          <a:prstGeom prst="line">
            <a:avLst/>
          </a:prstGeom>
          <a:ln w="25400">
            <a:solidFill>
              <a:srgbClr val="9D09D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2961084" y="3302463"/>
            <a:ext cx="3471949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5" name="Shape 125"/>
          <p:cNvSpPr/>
          <p:nvPr/>
        </p:nvSpPr>
        <p:spPr>
          <a:xfrm flipV="1">
            <a:off x="4209157" y="3536874"/>
            <a:ext cx="1" cy="393701"/>
          </a:xfrm>
          <a:prstGeom prst="line">
            <a:avLst/>
          </a:prstGeom>
          <a:ln w="25400">
            <a:solidFill>
              <a:srgbClr val="9D09D1"/>
            </a:solidFill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6" name="Shape 126"/>
          <p:cNvSpPr/>
          <p:nvPr/>
        </p:nvSpPr>
        <p:spPr>
          <a:xfrm>
            <a:off x="4192271" y="3537636"/>
            <a:ext cx="2234629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7" name="Shape 127"/>
          <p:cNvSpPr/>
          <p:nvPr/>
        </p:nvSpPr>
        <p:spPr>
          <a:xfrm>
            <a:off x="5618104" y="4964617"/>
            <a:ext cx="834701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8" name="Shape 128"/>
          <p:cNvSpPr/>
          <p:nvPr/>
        </p:nvSpPr>
        <p:spPr>
          <a:xfrm>
            <a:off x="5618104" y="5799706"/>
            <a:ext cx="834701" cy="1"/>
          </a:xfrm>
          <a:prstGeom prst="line">
            <a:avLst/>
          </a:prstGeom>
          <a:ln w="25400">
            <a:solidFill>
              <a:srgbClr val="9D09D1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Convolutional Network (ConvNet)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Convolution</a:t>
            </a:r>
            <a:endParaRPr sz="2200">
              <a:solidFill>
                <a:srgbClr val="174576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174576"/>
              </a:solidFill>
            </a:endParaRPr>
          </a:p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Each convolution layer contains three stages</a:t>
            </a:r>
          </a:p>
        </p:txBody>
      </p:sp>
      <p:pic>
        <p:nvPicPr>
          <p:cNvPr id="13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4850" y="2581836"/>
            <a:ext cx="5194300" cy="50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>
            <a:off x="1470570" y="391978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04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Convolution stage</a:t>
            </a:r>
          </a:p>
        </p:txBody>
      </p:sp>
      <p:sp>
        <p:nvSpPr>
          <p:cNvPr id="134" name="Shape 134"/>
          <p:cNvSpPr/>
          <p:nvPr/>
        </p:nvSpPr>
        <p:spPr>
          <a:xfrm>
            <a:off x="3644155" y="391978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04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Detector stage</a:t>
            </a:r>
          </a:p>
        </p:txBody>
      </p:sp>
      <p:sp>
        <p:nvSpPr>
          <p:cNvPr id="135" name="Shape 135"/>
          <p:cNvSpPr/>
          <p:nvPr/>
        </p:nvSpPr>
        <p:spPr>
          <a:xfrm>
            <a:off x="5817741" y="3919785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04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Pooling stage</a:t>
            </a:r>
          </a:p>
        </p:txBody>
      </p:sp>
      <p:sp>
        <p:nvSpPr>
          <p:cNvPr id="136" name="Shape 136"/>
          <p:cNvSpPr/>
          <p:nvPr/>
        </p:nvSpPr>
        <p:spPr>
          <a:xfrm>
            <a:off x="2763142" y="4583945"/>
            <a:ext cx="858442" cy="1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4936728" y="4583945"/>
            <a:ext cx="858441" cy="1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1302643" y="3714700"/>
            <a:ext cx="5953026" cy="2302471"/>
          </a:xfrm>
          <a:prstGeom prst="rect">
            <a:avLst/>
          </a:prstGeom>
          <a:ln w="25400">
            <a:solidFill>
              <a:srgbClr val="FF7F01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39" name="Shape 139"/>
          <p:cNvSpPr/>
          <p:nvPr/>
        </p:nvSpPr>
        <p:spPr>
          <a:xfrm>
            <a:off x="3614397" y="5212079"/>
            <a:ext cx="132951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nonlinearity 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applied</a:t>
            </a:r>
          </a:p>
        </p:txBody>
      </p:sp>
      <p:sp>
        <p:nvSpPr>
          <p:cNvPr id="140" name="Shape 140"/>
          <p:cNvSpPr/>
          <p:nvPr/>
        </p:nvSpPr>
        <p:spPr>
          <a:xfrm>
            <a:off x="5810530" y="5212079"/>
            <a:ext cx="128442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local max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or averaging</a:t>
            </a:r>
          </a:p>
        </p:txBody>
      </p:sp>
      <p:sp>
        <p:nvSpPr>
          <p:cNvPr id="141" name="Shape 141"/>
          <p:cNvSpPr/>
          <p:nvPr/>
        </p:nvSpPr>
        <p:spPr>
          <a:xfrm>
            <a:off x="1472457" y="5212079"/>
            <a:ext cx="126622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convolution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with filters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Scattering Convolutional Network</a:t>
            </a:r>
          </a:p>
        </p:txBody>
      </p:sp>
      <p:sp>
        <p:nvSpPr>
          <p:cNvPr id="144" name="Shape 144"/>
          <p:cNvSpPr/>
          <p:nvPr/>
        </p:nvSpPr>
        <p:spPr>
          <a:xfrm>
            <a:off x="1763414" y="3215713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04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Convolution stage</a:t>
            </a:r>
          </a:p>
        </p:txBody>
      </p:sp>
      <p:sp>
        <p:nvSpPr>
          <p:cNvPr id="145" name="Shape 145"/>
          <p:cNvSpPr/>
          <p:nvPr/>
        </p:nvSpPr>
        <p:spPr>
          <a:xfrm>
            <a:off x="3937000" y="3215713"/>
            <a:ext cx="1270000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04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Detector stage</a:t>
            </a:r>
          </a:p>
        </p:txBody>
      </p:sp>
      <p:sp>
        <p:nvSpPr>
          <p:cNvPr id="146" name="Shape 146"/>
          <p:cNvSpPr/>
          <p:nvPr/>
        </p:nvSpPr>
        <p:spPr>
          <a:xfrm>
            <a:off x="6110585" y="3215713"/>
            <a:ext cx="1270001" cy="1270001"/>
          </a:xfrm>
          <a:prstGeom prst="rect">
            <a:avLst/>
          </a:prstGeom>
          <a:solidFill>
            <a:srgbClr val="FFFFFF"/>
          </a:solidFill>
          <a:ln w="25400">
            <a:solidFill>
              <a:srgbClr val="0433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/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Pooling stage</a:t>
            </a:r>
          </a:p>
        </p:txBody>
      </p:sp>
      <p:sp>
        <p:nvSpPr>
          <p:cNvPr id="147" name="Shape 147"/>
          <p:cNvSpPr/>
          <p:nvPr/>
        </p:nvSpPr>
        <p:spPr>
          <a:xfrm>
            <a:off x="3055986" y="3879874"/>
            <a:ext cx="858442" cy="1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5229572" y="3879874"/>
            <a:ext cx="858441" cy="1"/>
          </a:xfrm>
          <a:prstGeom prst="line">
            <a:avLst/>
          </a:prstGeom>
          <a:ln w="25400">
            <a:solidFill>
              <a:srgbClr val="0433F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1595487" y="3010628"/>
            <a:ext cx="5953026" cy="2302472"/>
          </a:xfrm>
          <a:prstGeom prst="rect">
            <a:avLst/>
          </a:prstGeom>
          <a:ln w="25400">
            <a:solidFill>
              <a:srgbClr val="FF7F01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50" name="Shape 150"/>
          <p:cNvSpPr/>
          <p:nvPr/>
        </p:nvSpPr>
        <p:spPr>
          <a:xfrm>
            <a:off x="6103374" y="4508008"/>
            <a:ext cx="9817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low-pass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filter</a:t>
            </a:r>
          </a:p>
        </p:txBody>
      </p:sp>
      <p:sp>
        <p:nvSpPr>
          <p:cNvPr id="151" name="Shape 151"/>
          <p:cNvSpPr/>
          <p:nvPr/>
        </p:nvSpPr>
        <p:spPr>
          <a:xfrm>
            <a:off x="1765301" y="4508008"/>
            <a:ext cx="1105493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dilation of</a:t>
            </a:r>
            <a:endParaRPr>
              <a:solidFill>
                <a:srgbClr val="103154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03154"/>
                </a:solidFill>
              </a:rPr>
              <a:t>wavelets</a:t>
            </a:r>
          </a:p>
        </p:txBody>
      </p:sp>
      <p:pic>
        <p:nvPicPr>
          <p:cNvPr id="15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9134" y="4634026"/>
            <a:ext cx="215901" cy="203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Scattering Convolutional Network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Scattering propagator</a:t>
            </a: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Scattering transform</a:t>
            </a:r>
          </a:p>
        </p:txBody>
      </p:sp>
      <p:pic>
        <p:nvPicPr>
          <p:cNvPr id="15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5021" y="4104833"/>
            <a:ext cx="179646" cy="160735"/>
          </a:xfrm>
          <a:prstGeom prst="rect">
            <a:avLst/>
          </a:prstGeom>
          <a:ln w="3175">
            <a:miter lim="400000"/>
          </a:ln>
        </p:spPr>
      </p:pic>
      <p:sp>
        <p:nvSpPr>
          <p:cNvPr id="157" name="Shape 157"/>
          <p:cNvSpPr/>
          <p:nvPr/>
        </p:nvSpPr>
        <p:spPr>
          <a:xfrm flipH="1">
            <a:off x="2468683" y="4488817"/>
            <a:ext cx="1512898" cy="498777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8" name="Shape 158"/>
          <p:cNvSpPr/>
          <p:nvPr/>
        </p:nvSpPr>
        <p:spPr>
          <a:xfrm flipH="1">
            <a:off x="3972542" y="4488460"/>
            <a:ext cx="13395" cy="498725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59" name="Shape 159"/>
          <p:cNvSpPr/>
          <p:nvPr/>
        </p:nvSpPr>
        <p:spPr>
          <a:xfrm>
            <a:off x="3985937" y="4488460"/>
            <a:ext cx="1555649" cy="497916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0" name="Shape 160"/>
          <p:cNvSpPr/>
          <p:nvPr/>
        </p:nvSpPr>
        <p:spPr>
          <a:xfrm flipH="1">
            <a:off x="691925" y="5465502"/>
            <a:ext cx="1513032" cy="521478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6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3162" y="5118980"/>
            <a:ext cx="533169" cy="214313"/>
          </a:xfrm>
          <a:prstGeom prst="rect">
            <a:avLst/>
          </a:prstGeom>
          <a:ln w="3175">
            <a:miter lim="400000"/>
          </a:ln>
        </p:spPr>
      </p:pic>
      <p:pic>
        <p:nvPicPr>
          <p:cNvPr id="162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3717" y="5083261"/>
            <a:ext cx="533169" cy="214313"/>
          </a:xfrm>
          <a:prstGeom prst="rect">
            <a:avLst/>
          </a:prstGeom>
          <a:ln w="3175">
            <a:miter lim="400000"/>
          </a:ln>
        </p:spPr>
      </p:pic>
      <p:sp>
        <p:nvSpPr>
          <p:cNvPr id="163" name="Shape 163"/>
          <p:cNvSpPr/>
          <p:nvPr/>
        </p:nvSpPr>
        <p:spPr>
          <a:xfrm flipH="1">
            <a:off x="1447604" y="5451052"/>
            <a:ext cx="781348" cy="534892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2228951" y="5451052"/>
            <a:ext cx="1" cy="542271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5" name="Shape 165"/>
          <p:cNvSpPr/>
          <p:nvPr/>
        </p:nvSpPr>
        <p:spPr>
          <a:xfrm flipH="1">
            <a:off x="3080878" y="5459914"/>
            <a:ext cx="869959" cy="517589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3955193" y="5459557"/>
            <a:ext cx="1" cy="518621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3955193" y="5459557"/>
            <a:ext cx="903783" cy="510841"/>
          </a:xfrm>
          <a:prstGeom prst="line">
            <a:avLst/>
          </a:prstGeom>
          <a:ln w="12700">
            <a:solidFill>
              <a:srgbClr val="0433FF"/>
            </a:solidFill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6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5187" y="6061341"/>
            <a:ext cx="580431" cy="160735"/>
          </a:xfrm>
          <a:prstGeom prst="rect">
            <a:avLst/>
          </a:prstGeom>
          <a:ln w="3175">
            <a:miter lim="400000"/>
          </a:ln>
        </p:spPr>
      </p:pic>
      <p:pic>
        <p:nvPicPr>
          <p:cNvPr id="169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2773" y="6052411"/>
            <a:ext cx="580431" cy="160735"/>
          </a:xfrm>
          <a:prstGeom prst="rect">
            <a:avLst/>
          </a:prstGeom>
          <a:ln w="3175">
            <a:miter lim="400000"/>
          </a:ln>
        </p:spPr>
      </p:pic>
      <p:pic>
        <p:nvPicPr>
          <p:cNvPr id="170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66078" y="6034935"/>
            <a:ext cx="580430" cy="160736"/>
          </a:xfrm>
          <a:prstGeom prst="rect">
            <a:avLst/>
          </a:prstGeom>
          <a:ln w="3175">
            <a:miter lim="400000"/>
          </a:ln>
        </p:spPr>
      </p:pic>
      <p:pic>
        <p:nvPicPr>
          <p:cNvPr id="171" name="pasted-image.pdf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23676" y="6044249"/>
            <a:ext cx="580431" cy="160735"/>
          </a:xfrm>
          <a:prstGeom prst="rect">
            <a:avLst/>
          </a:prstGeom>
          <a:ln w="3175">
            <a:miter lim="400000"/>
          </a:ln>
        </p:spPr>
      </p:pic>
      <p:pic>
        <p:nvPicPr>
          <p:cNvPr id="172" name="pasted-image.pdf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16645" y="6044249"/>
            <a:ext cx="580431" cy="160735"/>
          </a:xfrm>
          <a:prstGeom prst="rect">
            <a:avLst/>
          </a:prstGeom>
          <a:ln w="3175">
            <a:miter lim="400000"/>
          </a:ln>
        </p:spPr>
      </p:pic>
      <p:pic>
        <p:nvPicPr>
          <p:cNvPr id="173" name="pasted-image.pdf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456036" y="6028796"/>
            <a:ext cx="580431" cy="160736"/>
          </a:xfrm>
          <a:prstGeom prst="rect">
            <a:avLst/>
          </a:prstGeom>
          <a:ln w="3175">
            <a:miter lim="400000"/>
          </a:ln>
        </p:spPr>
      </p:pic>
      <p:pic>
        <p:nvPicPr>
          <p:cNvPr id="174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385741" y="4095903"/>
            <a:ext cx="919759" cy="178595"/>
          </a:xfrm>
          <a:prstGeom prst="rect">
            <a:avLst/>
          </a:prstGeom>
          <a:ln w="3175">
            <a:miter lim="400000"/>
          </a:ln>
        </p:spPr>
      </p:pic>
      <p:pic>
        <p:nvPicPr>
          <p:cNvPr id="175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385741" y="4426305"/>
            <a:ext cx="1294806" cy="187524"/>
          </a:xfrm>
          <a:prstGeom prst="rect">
            <a:avLst/>
          </a:prstGeom>
          <a:ln w="3175">
            <a:miter lim="400000"/>
          </a:ln>
        </p:spPr>
      </p:pic>
      <p:pic>
        <p:nvPicPr>
          <p:cNvPr id="176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375515" y="5171546"/>
            <a:ext cx="330399" cy="44650"/>
          </a:xfrm>
          <a:prstGeom prst="rect">
            <a:avLst/>
          </a:prstGeom>
          <a:ln w="3175">
            <a:miter lim="400000"/>
          </a:ln>
        </p:spPr>
      </p:pic>
      <p:pic>
        <p:nvPicPr>
          <p:cNvPr id="177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920226" y="5725187"/>
            <a:ext cx="330399" cy="44649"/>
          </a:xfrm>
          <a:prstGeom prst="rect">
            <a:avLst/>
          </a:prstGeom>
          <a:ln w="3175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4139523" y="4211605"/>
            <a:ext cx="3099066" cy="1"/>
          </a:xfrm>
          <a:prstGeom prst="line">
            <a:avLst/>
          </a:prstGeom>
          <a:ln w="3175">
            <a:solidFill>
              <a:srgbClr val="0433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79" name="Shape 179"/>
          <p:cNvSpPr/>
          <p:nvPr/>
        </p:nvSpPr>
        <p:spPr>
          <a:xfrm flipV="1">
            <a:off x="2513080" y="4520085"/>
            <a:ext cx="4750970" cy="706766"/>
          </a:xfrm>
          <a:prstGeom prst="line">
            <a:avLst/>
          </a:prstGeom>
          <a:ln w="3175">
            <a:solidFill>
              <a:srgbClr val="0433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80" name="Shape 180"/>
          <p:cNvSpPr/>
          <p:nvPr/>
        </p:nvSpPr>
        <p:spPr>
          <a:xfrm flipV="1">
            <a:off x="4133276" y="4820007"/>
            <a:ext cx="3122508" cy="458625"/>
          </a:xfrm>
          <a:prstGeom prst="line">
            <a:avLst/>
          </a:prstGeom>
          <a:ln w="3175">
            <a:solidFill>
              <a:srgbClr val="0433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81" name="pasted-image.pdf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394007" y="4734026"/>
            <a:ext cx="1294806" cy="187525"/>
          </a:xfrm>
          <a:prstGeom prst="rect">
            <a:avLst/>
          </a:prstGeom>
          <a:ln w="3175">
            <a:miter lim="400000"/>
          </a:ln>
        </p:spPr>
      </p:pic>
      <p:sp>
        <p:nvSpPr>
          <p:cNvPr id="182" name="Shape 182"/>
          <p:cNvSpPr/>
          <p:nvPr/>
        </p:nvSpPr>
        <p:spPr>
          <a:xfrm flipV="1">
            <a:off x="7604519" y="5183285"/>
            <a:ext cx="1" cy="748625"/>
          </a:xfrm>
          <a:prstGeom prst="line">
            <a:avLst/>
          </a:prstGeom>
          <a:ln w="25400" cap="rnd">
            <a:solidFill/>
            <a:custDash>
              <a:ds d="100000" sp="200000"/>
            </a:custDash>
            <a:miter lim="400000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3706391" y="3568876"/>
            <a:ext cx="524769" cy="31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584200">
              <a:defRPr sz="1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600"/>
              <a:t>Input</a:t>
            </a:r>
          </a:p>
        </p:txBody>
      </p:sp>
      <p:sp>
        <p:nvSpPr>
          <p:cNvPr id="184" name="Shape 184"/>
          <p:cNvSpPr/>
          <p:nvPr/>
        </p:nvSpPr>
        <p:spPr>
          <a:xfrm>
            <a:off x="7490764" y="3568876"/>
            <a:ext cx="691853" cy="312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584200">
              <a:defRPr sz="16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1600"/>
              <a:t>Output</a:t>
            </a:r>
          </a:p>
        </p:txBody>
      </p:sp>
      <p:sp>
        <p:nvSpPr>
          <p:cNvPr id="185" name="Shape 185"/>
          <p:cNvSpPr/>
          <p:nvPr/>
        </p:nvSpPr>
        <p:spPr>
          <a:xfrm>
            <a:off x="6556902" y="5434972"/>
            <a:ext cx="688108" cy="1"/>
          </a:xfrm>
          <a:prstGeom prst="line">
            <a:avLst/>
          </a:prstGeom>
          <a:ln w="3175">
            <a:solidFill>
              <a:srgbClr val="0433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8" tIns="35718" rIns="35718" bIns="35718" anchor="ctr"/>
          <a:lstStyle/>
          <a:p>
            <a:pPr lvl="0" algn="ctr" defTabSz="584200">
              <a:defRPr sz="1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pic>
        <p:nvPicPr>
          <p:cNvPr id="186" name="pasted-image.pdf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126950" y="2669542"/>
            <a:ext cx="32385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pdf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657600" y="3273888"/>
            <a:ext cx="1828800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pdf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904005" y="2065197"/>
            <a:ext cx="1993901" cy="24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pdf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3765550" y="2043865"/>
            <a:ext cx="1612900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Scattering Convolutional Network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S. Mallat proved that the scattering network is a good representation for image classification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invariant to translation (approximately)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stable to small-scale deformation</a:t>
            </a:r>
            <a:endParaRPr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Mallat’s theory requires a strict condition on the wavelet</a:t>
            </a:r>
            <a:endParaRPr sz="2200">
              <a:solidFill>
                <a:srgbClr val="174576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T. Wiatowski and H. Bölcskei give a relaxed condition</a:t>
            </a:r>
          </a:p>
        </p:txBody>
      </p:sp>
      <p:sp>
        <p:nvSpPr>
          <p:cNvPr id="193" name="Shape 193"/>
          <p:cNvSpPr/>
          <p:nvPr/>
        </p:nvSpPr>
        <p:spPr>
          <a:xfrm>
            <a:off x="1537247" y="5593079"/>
            <a:ext cx="7335760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See below for reference</a:t>
            </a:r>
            <a:endParaRPr sz="1400">
              <a:solidFill>
                <a:srgbClr val="174576"/>
              </a:solidFill>
            </a:endParaRPr>
          </a:p>
          <a:p>
            <a:pPr lvl="0" marL="140368" indent="-140368">
              <a:buSzPct val="60000"/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S. Mallat, </a:t>
            </a:r>
            <a:r>
              <a:rPr i="1" sz="1400">
                <a:solidFill>
                  <a:srgbClr val="174576"/>
                </a:solidFill>
              </a:rPr>
              <a:t>Group Invariant Scattering.</a:t>
            </a:r>
            <a:endParaRPr i="1" sz="1400">
              <a:solidFill>
                <a:srgbClr val="174576"/>
              </a:solidFill>
            </a:endParaRPr>
          </a:p>
          <a:p>
            <a:pPr lvl="0" marL="140368" indent="-140368">
              <a:buSzPct val="60000"/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174576"/>
                </a:solidFill>
              </a:rPr>
              <a:t>T. Wiatowski and H. Bölcskei, </a:t>
            </a:r>
            <a:r>
              <a:rPr i="1" sz="1400">
                <a:solidFill>
                  <a:srgbClr val="174576"/>
                </a:solidFill>
              </a:rPr>
              <a:t>Deep Convolutional Neural Networks Based on Semi-Discrete Frames.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779462" y="295833"/>
            <a:ext cx="758349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174576"/>
                </a:solidFill>
              </a:rPr>
              <a:t>Machine Learning Techniques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779462" y="1949824"/>
            <a:ext cx="7583490" cy="40072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174576"/>
                </a:solidFill>
              </a:rPr>
              <a:t>Gradient descent</a:t>
            </a:r>
            <a:endParaRPr sz="2200"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find the minimum of a loss function </a:t>
            </a:r>
            <a:endParaRPr>
              <a:solidFill>
                <a:srgbClr val="174576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74576"/>
                </a:solidFill>
              </a:rPr>
              <a:t>iterative method</a:t>
            </a:r>
          </a:p>
        </p:txBody>
      </p:sp>
      <p:pic>
        <p:nvPicPr>
          <p:cNvPr id="19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8350" y="4022163"/>
            <a:ext cx="2527300" cy="279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1250" y="2627808"/>
            <a:ext cx="355600" cy="241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103154"/>
      </a:dk1>
      <a:lt1>
        <a:srgbClr val="544C44"/>
      </a:lt1>
      <a:dk2>
        <a:srgbClr val="A7A7A7"/>
      </a:dk2>
      <a:lt2>
        <a:srgbClr val="535353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0000FF"/>
      </a:hlink>
      <a:folHlink>
        <a:srgbClr val="FF00FF"/>
      </a:folHlink>
    </a:clrScheme>
    <a:fontScheme name="Default">
      <a:majorFont>
        <a:latin typeface="Corbel"/>
        <a:ea typeface="Corbel"/>
        <a:cs typeface="Corbel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7F01"/>
          </a:solidFill>
          <a:prstDash val="solid"/>
          <a:bevel/>
        </a:ln>
        <a:effectLst>
          <a:outerShdw sx="100000" sy="100000" kx="0" ky="0" algn="b" rotWithShape="0" blurRad="50800" dist="63500" dir="27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03154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7F0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03154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0000FF"/>
      </a:hlink>
      <a:folHlink>
        <a:srgbClr val="FF00FF"/>
      </a:folHlink>
    </a:clrScheme>
    <a:fontScheme name="Default">
      <a:majorFont>
        <a:latin typeface="Corbel"/>
        <a:ea typeface="Corbel"/>
        <a:cs typeface="Corbel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7F01"/>
          </a:solidFill>
          <a:prstDash val="solid"/>
          <a:bevel/>
        </a:ln>
        <a:effectLst>
          <a:outerShdw sx="100000" sy="100000" kx="0" ky="0" algn="b" rotWithShape="0" blurRad="50800" dist="63500" dir="27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03154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7F01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103154"/>
            </a:solidFill>
            <a:effectLst/>
            <a:uFillTx/>
            <a:latin typeface="+mj-lt"/>
            <a:ea typeface="+mj-ea"/>
            <a:cs typeface="+mj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